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329" r:id="rId3"/>
    <p:sldId id="330" r:id="rId4"/>
    <p:sldId id="331" r:id="rId5"/>
    <p:sldId id="332" r:id="rId6"/>
    <p:sldId id="344" r:id="rId7"/>
    <p:sldId id="333" r:id="rId8"/>
    <p:sldId id="334" r:id="rId9"/>
    <p:sldId id="335" r:id="rId10"/>
    <p:sldId id="336" r:id="rId11"/>
    <p:sldId id="337" r:id="rId12"/>
    <p:sldId id="278" r:id="rId13"/>
    <p:sldId id="279" r:id="rId14"/>
    <p:sldId id="338" r:id="rId15"/>
    <p:sldId id="339" r:id="rId16"/>
    <p:sldId id="340" r:id="rId17"/>
    <p:sldId id="341" r:id="rId18"/>
    <p:sldId id="342" r:id="rId19"/>
    <p:sldId id="343" r:id="rId20"/>
    <p:sldId id="345" r:id="rId21"/>
    <p:sldId id="346" r:id="rId22"/>
    <p:sldId id="283" r:id="rId23"/>
    <p:sldId id="286" r:id="rId24"/>
    <p:sldId id="299" r:id="rId25"/>
    <p:sldId id="300" r:id="rId26"/>
    <p:sldId id="312" r:id="rId27"/>
    <p:sldId id="302" r:id="rId28"/>
    <p:sldId id="303" r:id="rId29"/>
    <p:sldId id="284" r:id="rId30"/>
    <p:sldId id="287" r:id="rId31"/>
    <p:sldId id="304" r:id="rId32"/>
    <p:sldId id="310" r:id="rId33"/>
    <p:sldId id="347" r:id="rId34"/>
    <p:sldId id="306" r:id="rId35"/>
    <p:sldId id="314" r:id="rId36"/>
    <p:sldId id="315" r:id="rId37"/>
    <p:sldId id="323" r:id="rId38"/>
    <p:sldId id="348" r:id="rId39"/>
    <p:sldId id="324" r:id="rId40"/>
    <p:sldId id="326" r:id="rId41"/>
    <p:sldId id="325" r:id="rId42"/>
    <p:sldId id="349" r:id="rId43"/>
    <p:sldId id="350" r:id="rId44"/>
    <p:sldId id="292" r:id="rId45"/>
    <p:sldId id="294" r:id="rId46"/>
    <p:sldId id="295" r:id="rId47"/>
    <p:sldId id="296" r:id="rId48"/>
    <p:sldId id="293" r:id="rId49"/>
    <p:sldId id="309" r:id="rId5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5382" autoAdjust="0"/>
  </p:normalViewPr>
  <p:slideViewPr>
    <p:cSldViewPr>
      <p:cViewPr>
        <p:scale>
          <a:sx n="70" d="100"/>
          <a:sy n="70" d="100"/>
        </p:scale>
        <p:origin x="-1164"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440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40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F2B8216-C4CD-47B2-A88C-C764C547630E}" type="slidenum">
              <a:rPr lang="en-US"/>
              <a:pPr>
                <a:defRPr/>
              </a:pPr>
              <a:t>‹#›</a:t>
            </a:fld>
            <a:endParaRPr lang="en-US"/>
          </a:p>
        </p:txBody>
      </p:sp>
    </p:spTree>
    <p:extLst>
      <p:ext uri="{BB962C8B-B14F-4D97-AF65-F5344CB8AC3E}">
        <p14:creationId xmlns:p14="http://schemas.microsoft.com/office/powerpoint/2010/main" val="3819981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589BCB2-46C6-420F-9A7F-0DB6634C91F8}" type="slidenum">
              <a:rPr lang="en-US"/>
              <a:pPr>
                <a:defRPr/>
              </a:pPr>
              <a:t>‹#›</a:t>
            </a:fld>
            <a:endParaRPr lang="en-US"/>
          </a:p>
        </p:txBody>
      </p:sp>
    </p:spTree>
    <p:extLst>
      <p:ext uri="{BB962C8B-B14F-4D97-AF65-F5344CB8AC3E}">
        <p14:creationId xmlns:p14="http://schemas.microsoft.com/office/powerpoint/2010/main" val="2079551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767F1B0-69F4-41E9-9ED1-F51D0541C455}" type="slidenum">
              <a:rPr lang="en-US"/>
              <a:pPr/>
              <a:t>36</a:t>
            </a:fld>
            <a:endParaRPr lang="en-US"/>
          </a:p>
        </p:txBody>
      </p:sp>
      <p:sp>
        <p:nvSpPr>
          <p:cNvPr id="15361" name="Rectangle 1"/>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415790"/>
            <a:ext cx="5486400" cy="4183380"/>
          </a:xfrm>
          <a:prstGeom prst="rect">
            <a:avLst/>
          </a:prstGeom>
          <a:noFill/>
          <a:ln>
            <a:miter lim="800000"/>
            <a:headEnd/>
            <a:tailEnd/>
          </a:ln>
        </p:spPr>
        <p:txBody>
          <a:bodyPr/>
          <a:lstStyle/>
          <a:p>
            <a:r>
              <a:rPr lang="en-US">
                <a:solidFill>
                  <a:srgbClr val="000000"/>
                </a:solidFill>
                <a:latin typeface="Geneva" pitchFamily="4" charset="0"/>
              </a:rPr>
              <a:t>Figure: 14-06-01UN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Illustration of Supersaturation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A single crystal of sodium acetate,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is dropped into a supersaturated solution, (b) the small crystal causes extensive crystallization, and eventually, (c) the solute forms a solid mass of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Any remaining sodium acetate solution in the beaker is saturated.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C4D02D-ABB7-4E74-9C8D-7C643DF3A5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9EFCE-E7B4-48AA-AE3B-1A32E547A8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297744-5709-48DB-B8D3-4AF91CD6B7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B29609-CCAE-48AD-A9EC-69FC16BFEE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4DBCBC-3300-4548-9C68-1BF498BDE8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580940-88A9-4E0E-8D8A-E32F8AC75D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90611-A34F-41C6-B0A9-0CF7AE3AF5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A490C0-46D3-4ABB-B39A-6D4480F4B3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62636D-4A80-4F76-B123-2E757D56F7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5761C5-3109-4CF2-BBC6-C508D61DB2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0541E1-8723-4862-B75A-CA19D1267F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F489B-826B-4A0C-93D3-ACDB0092C0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15FE25-0AB9-4962-8076-0BF6F35BF6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4B70206-A58A-4DBD-BC11-BCD51AEAC8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0"/>
            <a:ext cx="7772400" cy="914399"/>
          </a:xfrm>
        </p:spPr>
        <p:txBody>
          <a:bodyPr/>
          <a:lstStyle/>
          <a:p>
            <a:pPr eaLnBrk="1" hangingPunct="1"/>
            <a:r>
              <a:rPr lang="en-US" dirty="0" smtClean="0"/>
              <a:t>Chapter 14</a:t>
            </a:r>
          </a:p>
        </p:txBody>
      </p:sp>
      <p:sp>
        <p:nvSpPr>
          <p:cNvPr id="3075" name="Rectangle 3"/>
          <p:cNvSpPr>
            <a:spLocks noGrp="1" noChangeArrowheads="1"/>
          </p:cNvSpPr>
          <p:nvPr>
            <p:ph type="subTitle" idx="1"/>
          </p:nvPr>
        </p:nvSpPr>
        <p:spPr>
          <a:xfrm>
            <a:off x="1295400" y="2057400"/>
            <a:ext cx="6400800" cy="685800"/>
          </a:xfrm>
        </p:spPr>
        <p:txBody>
          <a:bodyPr/>
          <a:lstStyle/>
          <a:p>
            <a:pPr eaLnBrk="1" hangingPunct="1"/>
            <a:r>
              <a:rPr lang="en-US" dirty="0" smtClean="0"/>
              <a:t>Solutions</a:t>
            </a:r>
          </a:p>
        </p:txBody>
      </p:sp>
      <p:sp>
        <p:nvSpPr>
          <p:cNvPr id="3076" name="Text Box 4"/>
          <p:cNvSpPr txBox="1">
            <a:spLocks noChangeArrowheads="1"/>
          </p:cNvSpPr>
          <p:nvPr/>
        </p:nvSpPr>
        <p:spPr bwMode="auto">
          <a:xfrm>
            <a:off x="3200400" y="4953000"/>
            <a:ext cx="5791200" cy="1603375"/>
          </a:xfrm>
          <a:prstGeom prst="rect">
            <a:avLst/>
          </a:prstGeom>
          <a:noFill/>
          <a:ln w="9525">
            <a:noFill/>
            <a:miter lim="800000"/>
            <a:headEnd/>
            <a:tailEnd/>
          </a:ln>
        </p:spPr>
        <p:txBody>
          <a:bodyPr>
            <a:spAutoFit/>
          </a:bodyPr>
          <a:lstStyle/>
          <a:p>
            <a:pPr>
              <a:spcBef>
                <a:spcPct val="50000"/>
              </a:spcBef>
            </a:pPr>
            <a:r>
              <a:rPr lang="en-US" dirty="0">
                <a:latin typeface="Times New Roman" pitchFamily="18" charset="0"/>
              </a:rPr>
              <a:t>I have no doubt that in reality the future will be vastly more surprising than anything I can imagine.  Now my own suspicion is that the universe is not only queerer than we suppose, but queerer than we can suppose.</a:t>
            </a:r>
          </a:p>
          <a:p>
            <a:pPr algn="r">
              <a:spcBef>
                <a:spcPct val="50000"/>
              </a:spcBef>
            </a:pPr>
            <a:r>
              <a:rPr lang="en-US" i="1" dirty="0">
                <a:latin typeface="Times New Roman" pitchFamily="18" charset="0"/>
              </a:rPr>
              <a:t>John Burdon Sanderson Haldane</a:t>
            </a:r>
          </a:p>
        </p:txBody>
      </p:sp>
      <p:pic>
        <p:nvPicPr>
          <p:cNvPr id="3077" name="Picture 5" descr="fg14_00CO"/>
          <p:cNvPicPr>
            <a:picLocks noChangeAspect="1" noChangeArrowheads="1"/>
          </p:cNvPicPr>
          <p:nvPr/>
        </p:nvPicPr>
        <p:blipFill>
          <a:blip r:embed="rId2" cstate="print"/>
          <a:srcRect/>
          <a:stretch>
            <a:fillRect/>
          </a:stretch>
        </p:blipFill>
        <p:spPr bwMode="auto">
          <a:xfrm>
            <a:off x="6096000" y="762000"/>
            <a:ext cx="3026812" cy="3505200"/>
          </a:xfrm>
          <a:prstGeom prst="rect">
            <a:avLst/>
          </a:prstGeom>
          <a:noFill/>
          <a:ln w="9525">
            <a:noFill/>
            <a:miter lim="800000"/>
            <a:headEnd/>
            <a:tailEnd/>
          </a:ln>
        </p:spPr>
      </p:pic>
      <p:sp>
        <p:nvSpPr>
          <p:cNvPr id="2" name="TextBox 1"/>
          <p:cNvSpPr txBox="1"/>
          <p:nvPr/>
        </p:nvSpPr>
        <p:spPr>
          <a:xfrm>
            <a:off x="258932" y="2590800"/>
            <a:ext cx="2971800" cy="2031325"/>
          </a:xfrm>
          <a:prstGeom prst="rect">
            <a:avLst/>
          </a:prstGeom>
          <a:noFill/>
        </p:spPr>
        <p:txBody>
          <a:bodyPr wrap="square" rtlCol="0">
            <a:spAutoFit/>
          </a:bodyPr>
          <a:lstStyle/>
          <a:p>
            <a:r>
              <a:rPr lang="en-US" u="sng" dirty="0" smtClean="0"/>
              <a:t>Outline</a:t>
            </a:r>
          </a:p>
          <a:p>
            <a:pPr marL="400050" indent="-400050">
              <a:buFont typeface="+mj-lt"/>
              <a:buAutoNum type="romanUcPeriod"/>
            </a:pPr>
            <a:r>
              <a:rPr lang="en-US" dirty="0" smtClean="0"/>
              <a:t>Solutions</a:t>
            </a:r>
          </a:p>
          <a:p>
            <a:pPr marL="400050" indent="-400050">
              <a:buFont typeface="+mj-lt"/>
              <a:buAutoNum type="romanUcPeriod"/>
            </a:pPr>
            <a:r>
              <a:rPr lang="en-US" dirty="0"/>
              <a:t>Units of C</a:t>
            </a:r>
            <a:r>
              <a:rPr lang="en-US" dirty="0" smtClean="0"/>
              <a:t>oncentration</a:t>
            </a:r>
          </a:p>
          <a:p>
            <a:pPr marL="400050" indent="-400050">
              <a:buFont typeface="+mj-lt"/>
              <a:buAutoNum type="romanUcPeriod"/>
            </a:pPr>
            <a:r>
              <a:rPr lang="en-US" dirty="0" smtClean="0"/>
              <a:t>Properties of Solutions</a:t>
            </a:r>
          </a:p>
          <a:p>
            <a:pPr marL="400050" indent="-400050">
              <a:buFont typeface="+mj-lt"/>
              <a:buAutoNum type="romanUcPeriod"/>
            </a:pPr>
            <a:r>
              <a:rPr lang="en-US" dirty="0" smtClean="0"/>
              <a:t>Solubility</a:t>
            </a:r>
          </a:p>
          <a:p>
            <a:pPr marL="400050" indent="-400050">
              <a:buFont typeface="+mj-lt"/>
              <a:buAutoNum type="romanUcPeriod"/>
            </a:pPr>
            <a:r>
              <a:rPr lang="en-US" dirty="0" smtClean="0"/>
              <a:t>Reactions</a:t>
            </a:r>
          </a:p>
          <a:p>
            <a:pPr marL="400050" indent="-400050">
              <a:buFont typeface="+mj-lt"/>
              <a:buAutoNum type="romanUcPeriod"/>
            </a:pPr>
            <a:r>
              <a:rPr lang="en-US" dirty="0" smtClean="0"/>
              <a:t>Colligative Properties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dirty="0" smtClean="0"/>
              <a:t>Example - </a:t>
            </a:r>
            <a:r>
              <a:rPr lang="en-US" sz="4000" dirty="0" err="1" smtClean="0"/>
              <a:t>Molarity</a:t>
            </a:r>
            <a:endParaRPr lang="en-US" sz="4000" dirty="0" smtClean="0"/>
          </a:p>
        </p:txBody>
      </p:sp>
      <p:sp>
        <p:nvSpPr>
          <p:cNvPr id="3" name="Content Placeholder 2"/>
          <p:cNvSpPr>
            <a:spLocks noGrp="1"/>
          </p:cNvSpPr>
          <p:nvPr>
            <p:ph idx="1"/>
          </p:nvPr>
        </p:nvSpPr>
        <p:spPr/>
        <p:txBody>
          <a:bodyPr/>
          <a:lstStyle/>
          <a:p>
            <a:r>
              <a:rPr lang="en-US" dirty="0" smtClean="0"/>
              <a:t>What volume of 3.0 M </a:t>
            </a:r>
            <a:r>
              <a:rPr lang="en-US" dirty="0" err="1" smtClean="0"/>
              <a:t>NaOH</a:t>
            </a:r>
            <a:r>
              <a:rPr lang="en-US" dirty="0" smtClean="0"/>
              <a:t> can be prepared from 52.0 g </a:t>
            </a:r>
            <a:r>
              <a:rPr lang="en-US" dirty="0" err="1" smtClean="0"/>
              <a:t>NaOH</a:t>
            </a:r>
            <a:r>
              <a:rPr lang="en-US" dirty="0" smtClean="0"/>
              <a:t>?</a:t>
            </a:r>
            <a:endParaRPr lang="en-US" dirty="0"/>
          </a:p>
        </p:txBody>
      </p:sp>
    </p:spTree>
    <p:extLst>
      <p:ext uri="{BB962C8B-B14F-4D97-AF65-F5344CB8AC3E}">
        <p14:creationId xmlns:p14="http://schemas.microsoft.com/office/powerpoint/2010/main" val="323052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Example – </a:t>
            </a:r>
            <a:r>
              <a:rPr lang="en-US" dirty="0" err="1" smtClean="0"/>
              <a:t>Molarity</a:t>
            </a:r>
            <a:r>
              <a:rPr lang="en-US" dirty="0" smtClean="0"/>
              <a:t> </a:t>
            </a:r>
          </a:p>
        </p:txBody>
      </p:sp>
      <p:sp>
        <p:nvSpPr>
          <p:cNvPr id="3" name="Content Placeholder 2"/>
          <p:cNvSpPr>
            <a:spLocks noGrp="1"/>
          </p:cNvSpPr>
          <p:nvPr>
            <p:ph idx="1"/>
          </p:nvPr>
        </p:nvSpPr>
        <p:spPr/>
        <p:txBody>
          <a:bodyPr/>
          <a:lstStyle/>
          <a:p>
            <a:r>
              <a:rPr lang="en-US" dirty="0" smtClean="0"/>
              <a:t>What mass of solute is dissolved in 25.0 </a:t>
            </a:r>
            <a:r>
              <a:rPr lang="en-US" dirty="0" err="1" smtClean="0"/>
              <a:t>mL</a:t>
            </a:r>
            <a:r>
              <a:rPr lang="en-US" dirty="0" smtClean="0"/>
              <a:t> of 0.500 M CuCl</a:t>
            </a:r>
            <a:r>
              <a:rPr lang="en-US" baseline="-25000" dirty="0" smtClean="0"/>
              <a:t>2</a:t>
            </a:r>
            <a:r>
              <a:rPr lang="en-US" dirty="0" smtClean="0"/>
              <a:t>? </a:t>
            </a:r>
            <a:endParaRPr lang="en-US" dirty="0"/>
          </a:p>
        </p:txBody>
      </p:sp>
    </p:spTree>
    <p:extLst>
      <p:ext uri="{BB962C8B-B14F-4D97-AF65-F5344CB8AC3E}">
        <p14:creationId xmlns:p14="http://schemas.microsoft.com/office/powerpoint/2010/main" val="1139178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Example – Units of Concentration</a:t>
            </a:r>
            <a:endParaRPr lang="en-US" sz="4200" dirty="0"/>
          </a:p>
        </p:txBody>
      </p:sp>
      <p:sp>
        <p:nvSpPr>
          <p:cNvPr id="37890" name="Rectangle 3"/>
          <p:cNvSpPr>
            <a:spLocks noGrp="1" noChangeArrowheads="1"/>
          </p:cNvSpPr>
          <p:nvPr>
            <p:ph idx="1"/>
          </p:nvPr>
        </p:nvSpPr>
        <p:spPr/>
        <p:txBody>
          <a:bodyPr/>
          <a:lstStyle/>
          <a:p>
            <a:pPr eaLnBrk="1" hangingPunct="1"/>
            <a:r>
              <a:rPr lang="en-US" dirty="0" smtClean="0"/>
              <a:t>Calculate the molarity of a solution that is 30.0%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and has a density of 1.42 g/</a:t>
            </a:r>
            <a:r>
              <a:rPr lang="en-US" dirty="0" err="1" smtClean="0"/>
              <a:t>mL.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Example – Units of Concentration</a:t>
            </a:r>
          </a:p>
        </p:txBody>
      </p:sp>
      <p:sp>
        <p:nvSpPr>
          <p:cNvPr id="38914" name="Rectangle 1027"/>
          <p:cNvSpPr>
            <a:spLocks noGrp="1" noChangeArrowheads="1"/>
          </p:cNvSpPr>
          <p:nvPr>
            <p:ph idx="1"/>
          </p:nvPr>
        </p:nvSpPr>
        <p:spPr/>
        <p:txBody>
          <a:bodyPr/>
          <a:lstStyle/>
          <a:p>
            <a:pPr eaLnBrk="1" hangingPunct="1"/>
            <a:r>
              <a:rPr lang="en-US" dirty="0" smtClean="0"/>
              <a:t>Calculate the % acetic acid in a solution of vinegar that is 3.50 M in acetic acid and has a density of 1.06 g/</a:t>
            </a:r>
            <a:r>
              <a:rPr lang="en-US" dirty="0" err="1" smtClean="0"/>
              <a:t>mL.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does concentration change during a dilution?</a:t>
            </a:r>
            <a:endParaRPr lang="en-US" sz="2800" dirty="0"/>
          </a:p>
        </p:txBody>
      </p:sp>
      <p:pic>
        <p:nvPicPr>
          <p:cNvPr id="4" name="Picture 7" descr="12_08_Figure"/>
          <p:cNvPicPr>
            <a:picLocks noGrp="1" noChangeAspect="1" noChangeArrowheads="1"/>
          </p:cNvPicPr>
          <p:nvPr>
            <p:ph idx="1"/>
          </p:nvPr>
        </p:nvPicPr>
        <p:blipFill>
          <a:blip r:embed="rId2" cstate="print"/>
          <a:srcRect/>
          <a:stretch>
            <a:fillRect/>
          </a:stretch>
        </p:blipFill>
        <p:spPr bwMode="auto">
          <a:xfrm>
            <a:off x="214120" y="2133600"/>
            <a:ext cx="8929880" cy="2924985"/>
          </a:xfrm>
          <a:prstGeom prst="rect">
            <a:avLst/>
          </a:prstGeom>
          <a:noFill/>
        </p:spPr>
      </p:pic>
    </p:spTree>
    <p:extLst>
      <p:ext uri="{BB962C8B-B14F-4D97-AF65-F5344CB8AC3E}">
        <p14:creationId xmlns:p14="http://schemas.microsoft.com/office/powerpoint/2010/main" val="336633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Dilutions</a:t>
            </a:r>
            <a:endParaRPr lang="en-US" dirty="0"/>
          </a:p>
        </p:txBody>
      </p:sp>
      <p:sp>
        <p:nvSpPr>
          <p:cNvPr id="3" name="Content Placeholder 2"/>
          <p:cNvSpPr>
            <a:spLocks noGrp="1"/>
          </p:cNvSpPr>
          <p:nvPr>
            <p:ph idx="1"/>
          </p:nvPr>
        </p:nvSpPr>
        <p:spPr/>
        <p:txBody>
          <a:bodyPr/>
          <a:lstStyle/>
          <a:p>
            <a:r>
              <a:rPr lang="en-US" dirty="0" smtClean="0"/>
              <a:t>A concentrated acetic acid is 20.0 M. What is the new </a:t>
            </a:r>
            <a:r>
              <a:rPr lang="en-US" dirty="0" err="1" smtClean="0"/>
              <a:t>molarity</a:t>
            </a:r>
            <a:r>
              <a:rPr lang="en-US" dirty="0" smtClean="0"/>
              <a:t> if 10.00 </a:t>
            </a:r>
            <a:r>
              <a:rPr lang="en-US" dirty="0" err="1" smtClean="0"/>
              <a:t>mL</a:t>
            </a:r>
            <a:r>
              <a:rPr lang="en-US" dirty="0" smtClean="0"/>
              <a:t> is diluted to 50.00 </a:t>
            </a:r>
            <a:r>
              <a:rPr lang="en-US" dirty="0" err="1" smtClean="0"/>
              <a:t>mL</a:t>
            </a:r>
            <a:r>
              <a:rPr lang="en-US" dirty="0" smtClean="0"/>
              <a:t> with distilled water? </a:t>
            </a:r>
            <a:endParaRPr lang="en-US" dirty="0"/>
          </a:p>
        </p:txBody>
      </p:sp>
    </p:spTree>
    <p:extLst>
      <p:ext uri="{BB962C8B-B14F-4D97-AF65-F5344CB8AC3E}">
        <p14:creationId xmlns:p14="http://schemas.microsoft.com/office/powerpoint/2010/main" val="101704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Dilution</a:t>
            </a:r>
            <a:endParaRPr lang="en-US" dirty="0"/>
          </a:p>
        </p:txBody>
      </p:sp>
      <p:sp>
        <p:nvSpPr>
          <p:cNvPr id="3" name="Content Placeholder 2"/>
          <p:cNvSpPr>
            <a:spLocks noGrp="1"/>
          </p:cNvSpPr>
          <p:nvPr>
            <p:ph idx="1"/>
          </p:nvPr>
        </p:nvSpPr>
        <p:spPr/>
        <p:txBody>
          <a:bodyPr/>
          <a:lstStyle/>
          <a:p>
            <a:r>
              <a:rPr lang="en-US" dirty="0" smtClean="0"/>
              <a:t>What volume in </a:t>
            </a:r>
            <a:r>
              <a:rPr lang="en-US" dirty="0" err="1" smtClean="0"/>
              <a:t>mL</a:t>
            </a:r>
            <a:r>
              <a:rPr lang="en-US" dirty="0" smtClean="0"/>
              <a:t> of a 0.20 M strontium chloride solution can be prepared by diluting 5.00 </a:t>
            </a:r>
            <a:r>
              <a:rPr lang="en-US" dirty="0" err="1" smtClean="0"/>
              <a:t>mL</a:t>
            </a:r>
            <a:r>
              <a:rPr lang="en-US" dirty="0" smtClean="0"/>
              <a:t> of a 1.0 M stock solution? </a:t>
            </a:r>
            <a:endParaRPr lang="en-US" dirty="0"/>
          </a:p>
        </p:txBody>
      </p:sp>
    </p:spTree>
    <p:extLst>
      <p:ext uri="{BB962C8B-B14F-4D97-AF65-F5344CB8AC3E}">
        <p14:creationId xmlns:p14="http://schemas.microsoft.com/office/powerpoint/2010/main" val="110281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r>
              <a:rPr lang="en-US" dirty="0" err="1" smtClean="0"/>
              <a:t>Stoichiometry</a:t>
            </a:r>
            <a:endParaRPr lang="en-US" dirty="0"/>
          </a:p>
        </p:txBody>
      </p:sp>
      <p:pic>
        <p:nvPicPr>
          <p:cNvPr id="4" name="Picture 5" descr="12_09_Figure"/>
          <p:cNvPicPr>
            <a:picLocks noGrp="1" noChangeAspect="1" noChangeArrowheads="1"/>
          </p:cNvPicPr>
          <p:nvPr>
            <p:ph idx="1"/>
          </p:nvPr>
        </p:nvPicPr>
        <p:blipFill>
          <a:blip r:embed="rId2" cstate="print"/>
          <a:srcRect/>
          <a:stretch>
            <a:fillRect/>
          </a:stretch>
        </p:blipFill>
        <p:spPr bwMode="auto">
          <a:xfrm>
            <a:off x="83174" y="2209800"/>
            <a:ext cx="9060826" cy="2749709"/>
          </a:xfrm>
          <a:prstGeom prst="rect">
            <a:avLst/>
          </a:prstGeom>
          <a:noFill/>
        </p:spPr>
      </p:pic>
    </p:spTree>
    <p:extLst>
      <p:ext uri="{BB962C8B-B14F-4D97-AF65-F5344CB8AC3E}">
        <p14:creationId xmlns:p14="http://schemas.microsoft.com/office/powerpoint/2010/main" val="254669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300" dirty="0" smtClean="0"/>
              <a:t>Example - Solution </a:t>
            </a:r>
            <a:r>
              <a:rPr lang="en-US" sz="4300" dirty="0" err="1" smtClean="0"/>
              <a:t>Stoichiometry</a:t>
            </a:r>
            <a:endParaRPr lang="en-US" sz="4300" dirty="0" smtClean="0"/>
          </a:p>
        </p:txBody>
      </p:sp>
      <p:sp>
        <p:nvSpPr>
          <p:cNvPr id="27651" name="Rectangle 3"/>
          <p:cNvSpPr>
            <a:spLocks noGrp="1" noChangeArrowheads="1"/>
          </p:cNvSpPr>
          <p:nvPr>
            <p:ph type="body" idx="1"/>
          </p:nvPr>
        </p:nvSpPr>
        <p:spPr>
          <a:xfrm>
            <a:off x="457200" y="1600200"/>
            <a:ext cx="8229600" cy="2895600"/>
          </a:xfrm>
        </p:spPr>
        <p:txBody>
          <a:bodyPr/>
          <a:lstStyle/>
          <a:p>
            <a:pPr eaLnBrk="1" hangingPunct="1"/>
            <a:r>
              <a:rPr lang="en-US" dirty="0" smtClean="0"/>
              <a:t>Calculate the mass of BaSO</a:t>
            </a:r>
            <a:r>
              <a:rPr lang="en-US" baseline="-25000" dirty="0" smtClean="0"/>
              <a:t>4</a:t>
            </a:r>
            <a:r>
              <a:rPr lang="en-US" dirty="0" smtClean="0"/>
              <a:t> formed from 0.104 L of 2.00 M H</a:t>
            </a:r>
            <a:r>
              <a:rPr lang="en-US" baseline="-25000" dirty="0" smtClean="0"/>
              <a:t>2</a:t>
            </a:r>
            <a:r>
              <a:rPr lang="en-US" dirty="0" smtClean="0"/>
              <a:t>SO</a:t>
            </a:r>
            <a:r>
              <a:rPr lang="en-US" baseline="-25000" dirty="0" smtClean="0"/>
              <a:t>4</a:t>
            </a:r>
            <a:r>
              <a:rPr lang="en-US" dirty="0" smtClean="0"/>
              <a:t> and excess </a:t>
            </a:r>
            <a:r>
              <a:rPr lang="en-US" dirty="0" err="1" smtClean="0"/>
              <a:t>Ba</a:t>
            </a:r>
            <a:r>
              <a:rPr lang="en-US" dirty="0" smtClean="0"/>
              <a:t>(OH)</a:t>
            </a:r>
            <a:r>
              <a:rPr lang="en-US" baseline="-25000" dirty="0" smtClean="0"/>
              <a:t>2</a:t>
            </a:r>
            <a:r>
              <a:rPr lang="en-US" dirty="0" smtClean="0"/>
              <a:t>.</a:t>
            </a:r>
          </a:p>
        </p:txBody>
      </p:sp>
    </p:spTree>
    <p:extLst>
      <p:ext uri="{BB962C8B-B14F-4D97-AF65-F5344CB8AC3E}">
        <p14:creationId xmlns:p14="http://schemas.microsoft.com/office/powerpoint/2010/main" val="148184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300" dirty="0" smtClean="0"/>
              <a:t>Example - Solution </a:t>
            </a:r>
            <a:r>
              <a:rPr lang="en-US" sz="4300" dirty="0" err="1" smtClean="0"/>
              <a:t>Stoichiometry</a:t>
            </a:r>
            <a:endParaRPr lang="en-US" sz="4300" dirty="0"/>
          </a:p>
        </p:txBody>
      </p:sp>
      <p:sp>
        <p:nvSpPr>
          <p:cNvPr id="28674" name="Rectangle 3"/>
          <p:cNvSpPr>
            <a:spLocks noGrp="1" noChangeArrowheads="1"/>
          </p:cNvSpPr>
          <p:nvPr>
            <p:ph idx="1"/>
          </p:nvPr>
        </p:nvSpPr>
        <p:spPr/>
        <p:txBody>
          <a:bodyPr/>
          <a:lstStyle/>
          <a:p>
            <a:pPr eaLnBrk="1" hangingPunct="1"/>
            <a:r>
              <a:rPr lang="en-US" dirty="0" smtClean="0"/>
              <a:t>Antacids containing CaCO</a:t>
            </a:r>
            <a:r>
              <a:rPr lang="en-US" baseline="-25000" dirty="0" smtClean="0"/>
              <a:t>3</a:t>
            </a:r>
            <a:r>
              <a:rPr lang="en-US" dirty="0" smtClean="0"/>
              <a:t> react with stomach acid according to the reaction: </a:t>
            </a:r>
          </a:p>
          <a:p>
            <a:pPr algn="ctr" eaLnBrk="1" hangingPunct="1">
              <a:buNone/>
            </a:pPr>
            <a:r>
              <a:rPr lang="en-US" sz="2700" dirty="0" smtClean="0"/>
              <a:t>CaCO</a:t>
            </a:r>
            <a:r>
              <a:rPr lang="en-US" sz="2700" baseline="-25000" dirty="0" smtClean="0"/>
              <a:t>3 (s) </a:t>
            </a:r>
            <a:r>
              <a:rPr lang="en-US" sz="2700" dirty="0" smtClean="0"/>
              <a:t>+ 2 </a:t>
            </a:r>
            <a:r>
              <a:rPr lang="en-US" sz="2700" dirty="0" err="1" smtClean="0"/>
              <a:t>HCl</a:t>
            </a:r>
            <a:r>
              <a:rPr lang="en-US" sz="2700" dirty="0" smtClean="0"/>
              <a:t> </a:t>
            </a:r>
            <a:r>
              <a:rPr lang="en-US" sz="2700" baseline="-25000" dirty="0" smtClean="0"/>
              <a:t>(</a:t>
            </a:r>
            <a:r>
              <a:rPr lang="en-US" sz="2700" baseline="-25000" dirty="0" err="1" smtClean="0"/>
              <a:t>aq</a:t>
            </a:r>
            <a:r>
              <a:rPr lang="en-US" sz="2700" baseline="-25000" dirty="0" smtClean="0"/>
              <a:t>) </a:t>
            </a:r>
            <a:r>
              <a:rPr lang="en-US" sz="2700" dirty="0" smtClean="0">
                <a:sym typeface="Symbol" pitchFamily="18" charset="2"/>
              </a:rPr>
              <a:t></a:t>
            </a:r>
            <a:r>
              <a:rPr lang="en-US" sz="2700" dirty="0" smtClean="0"/>
              <a:t> CaCl</a:t>
            </a:r>
            <a:r>
              <a:rPr lang="en-US" sz="2700" baseline="-25000" dirty="0" smtClean="0"/>
              <a:t>2 (</a:t>
            </a:r>
            <a:r>
              <a:rPr lang="en-US" sz="2700" baseline="-25000" dirty="0" err="1" smtClean="0"/>
              <a:t>aq</a:t>
            </a:r>
            <a:r>
              <a:rPr lang="en-US" sz="2700" baseline="-25000" dirty="0" smtClean="0"/>
              <a:t>) </a:t>
            </a:r>
            <a:r>
              <a:rPr lang="en-US" sz="2700" dirty="0" smtClean="0"/>
              <a:t>+ CO</a:t>
            </a:r>
            <a:r>
              <a:rPr lang="en-US" sz="2700" baseline="-25000" dirty="0" smtClean="0"/>
              <a:t>2 (g) </a:t>
            </a:r>
            <a:r>
              <a:rPr lang="en-US" sz="2700" dirty="0" smtClean="0"/>
              <a:t>+ H</a:t>
            </a:r>
            <a:r>
              <a:rPr lang="en-US" sz="2700" baseline="-25000" dirty="0" smtClean="0"/>
              <a:t>2</a:t>
            </a:r>
            <a:r>
              <a:rPr lang="en-US" sz="2700" dirty="0" smtClean="0"/>
              <a:t>O </a:t>
            </a:r>
            <a:r>
              <a:rPr lang="en-US" sz="2700" baseline="-25000" dirty="0" smtClean="0"/>
              <a:t>(l)</a:t>
            </a:r>
          </a:p>
          <a:p>
            <a:pPr eaLnBrk="1" hangingPunct="1"/>
            <a:r>
              <a:rPr lang="en-US" dirty="0" smtClean="0"/>
              <a:t>The normal volume acid in the stomach is between 20 – 100 </a:t>
            </a:r>
            <a:r>
              <a:rPr lang="en-US" dirty="0" err="1" smtClean="0"/>
              <a:t>mL.</a:t>
            </a:r>
            <a:r>
              <a:rPr lang="en-US" dirty="0" smtClean="0"/>
              <a:t> </a:t>
            </a:r>
          </a:p>
          <a:p>
            <a:pPr eaLnBrk="1" hangingPunct="1"/>
            <a:r>
              <a:rPr lang="en-US" dirty="0" smtClean="0"/>
              <a:t>How much CaCO</a:t>
            </a:r>
            <a:r>
              <a:rPr lang="en-US" baseline="-25000" dirty="0" smtClean="0"/>
              <a:t>3 (s) </a:t>
            </a:r>
            <a:r>
              <a:rPr lang="en-US" dirty="0" smtClean="0"/>
              <a:t>is needed to react with 62.0 </a:t>
            </a:r>
            <a:r>
              <a:rPr lang="en-US" dirty="0" err="1" smtClean="0"/>
              <a:t>mL</a:t>
            </a:r>
            <a:r>
              <a:rPr lang="en-US" dirty="0" smtClean="0"/>
              <a:t> of 6.0 M </a:t>
            </a:r>
            <a:r>
              <a:rPr lang="en-US" dirty="0" err="1" smtClean="0"/>
              <a:t>HCl</a:t>
            </a:r>
            <a:r>
              <a:rPr lang="en-US" dirty="0" smtClean="0"/>
              <a:t>?</a:t>
            </a:r>
          </a:p>
        </p:txBody>
      </p:sp>
    </p:spTree>
    <p:extLst>
      <p:ext uri="{BB962C8B-B14F-4D97-AF65-F5344CB8AC3E}">
        <p14:creationId xmlns:p14="http://schemas.microsoft.com/office/powerpoint/2010/main" val="2262055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182229190"/>
              </p:ext>
            </p:extLst>
          </p:nvPr>
        </p:nvGraphicFramePr>
        <p:xfrm>
          <a:off x="335816" y="1371600"/>
          <a:ext cx="8789987" cy="5145088"/>
        </p:xfrm>
        <a:graphic>
          <a:graphicData uri="http://schemas.openxmlformats.org/presentationml/2006/ole">
            <mc:AlternateContent xmlns:mc="http://schemas.openxmlformats.org/markup-compatibility/2006">
              <mc:Choice xmlns:v="urn:schemas-microsoft-com:vml" Requires="v">
                <p:oleObj spid="_x0000_s39953" name="Document" r:id="rId3" imgW="5640898" imgH="3062771" progId="Word.Document.8">
                  <p:embed/>
                </p:oleObj>
              </mc:Choice>
              <mc:Fallback>
                <p:oleObj name="Document" r:id="rId3" imgW="5640898" imgH="3062771" progId="Word.Document.8">
                  <p:embed/>
                  <p:pic>
                    <p:nvPicPr>
                      <p:cNvPr id="0" name=""/>
                      <p:cNvPicPr>
                        <a:picLocks noChangeAspect="1" noChangeArrowheads="1"/>
                      </p:cNvPicPr>
                      <p:nvPr/>
                    </p:nvPicPr>
                    <p:blipFill>
                      <a:blip r:embed="rId4"/>
                      <a:srcRect/>
                      <a:stretch>
                        <a:fillRect/>
                      </a:stretch>
                    </p:blipFill>
                    <p:spPr bwMode="auto">
                      <a:xfrm>
                        <a:off x="335816" y="1371600"/>
                        <a:ext cx="8789987" cy="5145088"/>
                      </a:xfrm>
                      <a:prstGeom prst="rect">
                        <a:avLst/>
                      </a:prstGeom>
                      <a:noFill/>
                      <a:ln>
                        <a:noFill/>
                      </a:ln>
                      <a:effectLst/>
                      <a:extLst/>
                    </p:spPr>
                  </p:pic>
                </p:oleObj>
              </mc:Fallback>
            </mc:AlternateContent>
          </a:graphicData>
        </a:graphic>
      </p:graphicFrame>
      <p:sp>
        <p:nvSpPr>
          <p:cNvPr id="2" name="Title 1"/>
          <p:cNvSpPr>
            <a:spLocks noGrp="1"/>
          </p:cNvSpPr>
          <p:nvPr>
            <p:ph type="title"/>
          </p:nvPr>
        </p:nvSpPr>
        <p:spPr/>
        <p:txBody>
          <a:bodyPr/>
          <a:lstStyle/>
          <a:p>
            <a:r>
              <a:rPr lang="en-US" dirty="0" smtClean="0"/>
              <a:t>How are solutions quantified?</a:t>
            </a:r>
            <a:endParaRPr lang="en-US" dirty="0"/>
          </a:p>
        </p:txBody>
      </p:sp>
    </p:spTree>
    <p:extLst>
      <p:ext uri="{BB962C8B-B14F-4D97-AF65-F5344CB8AC3E}">
        <p14:creationId xmlns:p14="http://schemas.microsoft.com/office/powerpoint/2010/main" val="3876396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300" dirty="0" smtClean="0"/>
              <a:t>Example - Solution </a:t>
            </a:r>
            <a:r>
              <a:rPr lang="en-US" sz="4300" dirty="0" err="1" smtClean="0"/>
              <a:t>Stoichiometry</a:t>
            </a:r>
            <a:endParaRPr lang="en-US" sz="4300" dirty="0" smtClean="0"/>
          </a:p>
        </p:txBody>
      </p:sp>
      <p:sp>
        <p:nvSpPr>
          <p:cNvPr id="27651" name="Rectangle 3"/>
          <p:cNvSpPr>
            <a:spLocks noGrp="1" noChangeArrowheads="1"/>
          </p:cNvSpPr>
          <p:nvPr>
            <p:ph type="body" idx="1"/>
          </p:nvPr>
        </p:nvSpPr>
        <p:spPr>
          <a:xfrm>
            <a:off x="457200" y="1600200"/>
            <a:ext cx="8229600" cy="2895600"/>
          </a:xfrm>
        </p:spPr>
        <p:txBody>
          <a:bodyPr/>
          <a:lstStyle/>
          <a:p>
            <a:pPr eaLnBrk="1" hangingPunct="1"/>
            <a:r>
              <a:rPr lang="en-US" dirty="0" smtClean="0"/>
              <a:t>Given that 25.0 mL of a 0.100 M MgBr</a:t>
            </a:r>
            <a:r>
              <a:rPr lang="en-US" baseline="-25000" dirty="0" smtClean="0"/>
              <a:t>2</a:t>
            </a:r>
            <a:r>
              <a:rPr lang="en-US" dirty="0" smtClean="0"/>
              <a:t> solution completely reacts with 13.9 mL of a AgNO</a:t>
            </a:r>
            <a:r>
              <a:rPr lang="en-US" baseline="-25000" dirty="0" smtClean="0"/>
              <a:t>3</a:t>
            </a:r>
            <a:r>
              <a:rPr lang="en-US" dirty="0" smtClean="0"/>
              <a:t> solution, what is the molarity of the AgNO</a:t>
            </a:r>
            <a:r>
              <a:rPr lang="en-US" baseline="-25000" dirty="0" smtClean="0"/>
              <a:t>3</a:t>
            </a:r>
            <a:r>
              <a:rPr lang="en-US" dirty="0" smtClean="0"/>
              <a:t> solution? </a:t>
            </a:r>
          </a:p>
        </p:txBody>
      </p:sp>
    </p:spTree>
    <p:extLst>
      <p:ext uri="{BB962C8B-B14F-4D97-AF65-F5344CB8AC3E}">
        <p14:creationId xmlns:p14="http://schemas.microsoft.com/office/powerpoint/2010/main" val="223187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300" dirty="0" smtClean="0"/>
              <a:t>Example - Solution </a:t>
            </a:r>
            <a:r>
              <a:rPr lang="en-US" sz="4300" dirty="0" err="1" smtClean="0"/>
              <a:t>Stoichiometry</a:t>
            </a:r>
            <a:endParaRPr lang="en-US" sz="4300" dirty="0" smtClean="0"/>
          </a:p>
        </p:txBody>
      </p:sp>
      <p:sp>
        <p:nvSpPr>
          <p:cNvPr id="27651" name="Rectangle 3"/>
          <p:cNvSpPr>
            <a:spLocks noGrp="1" noChangeArrowheads="1"/>
          </p:cNvSpPr>
          <p:nvPr>
            <p:ph type="body" idx="1"/>
          </p:nvPr>
        </p:nvSpPr>
        <p:spPr>
          <a:xfrm>
            <a:off x="457200" y="1600200"/>
            <a:ext cx="8229600" cy="2895600"/>
          </a:xfrm>
        </p:spPr>
        <p:txBody>
          <a:bodyPr/>
          <a:lstStyle/>
          <a:p>
            <a:pPr eaLnBrk="1" hangingPunct="1"/>
            <a:r>
              <a:rPr lang="en-US" dirty="0" smtClean="0"/>
              <a:t>What volume in mL of a 0.75 M sodium carbonate solution is required to completely react with 15.0 mL of 6.00 M hydrochloric acid? Given:</a:t>
            </a:r>
          </a:p>
          <a:p>
            <a:pPr marL="0" indent="0" algn="ctr" eaLnBrk="1" hangingPunct="1">
              <a:buNone/>
            </a:pPr>
            <a:r>
              <a:rPr lang="en-US" sz="2600" dirty="0" smtClean="0"/>
              <a:t>Na</a:t>
            </a:r>
            <a:r>
              <a:rPr lang="en-US" sz="2600" baseline="-25000" dirty="0" smtClean="0"/>
              <a:t>2</a:t>
            </a:r>
            <a:r>
              <a:rPr lang="en-US" sz="2600" dirty="0" smtClean="0"/>
              <a:t>CO</a:t>
            </a:r>
            <a:r>
              <a:rPr lang="en-US" sz="2600" baseline="-25000" dirty="0" smtClean="0"/>
              <a:t>3 (</a:t>
            </a:r>
            <a:r>
              <a:rPr lang="en-US" sz="2600" baseline="-25000" dirty="0" err="1" smtClean="0"/>
              <a:t>aq</a:t>
            </a:r>
            <a:r>
              <a:rPr lang="en-US" sz="2600" baseline="-25000" dirty="0" smtClean="0"/>
              <a:t>)</a:t>
            </a:r>
            <a:r>
              <a:rPr lang="en-US" sz="2600" dirty="0" smtClean="0"/>
              <a:t> + 2 </a:t>
            </a:r>
            <a:r>
              <a:rPr lang="en-US" sz="2600" dirty="0" err="1" smtClean="0"/>
              <a:t>HCl</a:t>
            </a:r>
            <a:r>
              <a:rPr lang="en-US" sz="2600" baseline="-25000" dirty="0" smtClean="0"/>
              <a:t> (</a:t>
            </a:r>
            <a:r>
              <a:rPr lang="en-US" sz="2600" baseline="-25000" dirty="0" err="1" smtClean="0"/>
              <a:t>aq</a:t>
            </a:r>
            <a:r>
              <a:rPr lang="en-US" sz="2600" baseline="-25000" dirty="0" smtClean="0"/>
              <a:t>)</a:t>
            </a:r>
            <a:r>
              <a:rPr lang="en-US" sz="2600" dirty="0" smtClean="0"/>
              <a:t> </a:t>
            </a:r>
            <a:r>
              <a:rPr lang="en-US" sz="2600" dirty="0" smtClean="0">
                <a:sym typeface="Wingdings" pitchFamily="2" charset="2"/>
              </a:rPr>
              <a:t> 2 </a:t>
            </a:r>
            <a:r>
              <a:rPr lang="en-US" sz="2600" dirty="0" err="1" smtClean="0">
                <a:sym typeface="Wingdings" pitchFamily="2" charset="2"/>
              </a:rPr>
              <a:t>NaCl</a:t>
            </a:r>
            <a:r>
              <a:rPr lang="en-US" sz="2600" baseline="-25000" dirty="0" smtClean="0">
                <a:sym typeface="Wingdings" pitchFamily="2" charset="2"/>
              </a:rPr>
              <a:t> (</a:t>
            </a:r>
            <a:r>
              <a:rPr lang="en-US" sz="2600" baseline="-25000" dirty="0" err="1" smtClean="0">
                <a:sym typeface="Wingdings" pitchFamily="2" charset="2"/>
              </a:rPr>
              <a:t>aq</a:t>
            </a:r>
            <a:r>
              <a:rPr lang="en-US" sz="2600" baseline="-25000" dirty="0" smtClean="0">
                <a:sym typeface="Wingdings" pitchFamily="2" charset="2"/>
              </a:rPr>
              <a:t>)</a:t>
            </a:r>
            <a:r>
              <a:rPr lang="en-US" sz="2600" dirty="0" smtClean="0">
                <a:sym typeface="Wingdings" pitchFamily="2" charset="2"/>
              </a:rPr>
              <a:t> + H</a:t>
            </a:r>
            <a:r>
              <a:rPr lang="en-US" sz="2600" baseline="-25000" dirty="0" smtClean="0">
                <a:sym typeface="Wingdings" pitchFamily="2" charset="2"/>
              </a:rPr>
              <a:t>2</a:t>
            </a:r>
            <a:r>
              <a:rPr lang="en-US" sz="2600" dirty="0" smtClean="0">
                <a:sym typeface="Wingdings" pitchFamily="2" charset="2"/>
              </a:rPr>
              <a:t>O</a:t>
            </a:r>
            <a:r>
              <a:rPr lang="en-US" sz="2600" baseline="-25000" dirty="0" smtClean="0">
                <a:sym typeface="Wingdings" pitchFamily="2" charset="2"/>
              </a:rPr>
              <a:t>(l)</a:t>
            </a:r>
            <a:r>
              <a:rPr lang="en-US" sz="2600" dirty="0" smtClean="0">
                <a:sym typeface="Wingdings" pitchFamily="2" charset="2"/>
              </a:rPr>
              <a:t> + CO</a:t>
            </a:r>
            <a:r>
              <a:rPr lang="en-US" sz="2600" baseline="-25000" dirty="0" smtClean="0">
                <a:sym typeface="Wingdings" pitchFamily="2" charset="2"/>
              </a:rPr>
              <a:t>2</a:t>
            </a:r>
            <a:r>
              <a:rPr lang="en-US" sz="2600" baseline="-25000" dirty="0">
                <a:sym typeface="Wingdings" pitchFamily="2" charset="2"/>
              </a:rPr>
              <a:t> </a:t>
            </a:r>
            <a:r>
              <a:rPr lang="en-US" sz="2600" baseline="-25000" dirty="0" smtClean="0">
                <a:sym typeface="Wingdings" pitchFamily="2" charset="2"/>
              </a:rPr>
              <a:t>(g)</a:t>
            </a:r>
            <a:endParaRPr lang="en-US" sz="2600" dirty="0" smtClean="0"/>
          </a:p>
        </p:txBody>
      </p:sp>
    </p:spTree>
    <p:extLst>
      <p:ext uri="{BB962C8B-B14F-4D97-AF65-F5344CB8AC3E}">
        <p14:creationId xmlns:p14="http://schemas.microsoft.com/office/powerpoint/2010/main" val="223187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pPr eaLnBrk="1" hangingPunct="1"/>
            <a:r>
              <a:rPr lang="en-US" sz="3400" dirty="0" smtClean="0"/>
              <a:t>What are the common types of solutions?</a:t>
            </a:r>
          </a:p>
        </p:txBody>
      </p:sp>
      <p:sp>
        <p:nvSpPr>
          <p:cNvPr id="5123" name="Rectangle 3"/>
          <p:cNvSpPr>
            <a:spLocks noGrp="1" noChangeArrowheads="1"/>
          </p:cNvSpPr>
          <p:nvPr>
            <p:ph type="body" idx="1"/>
          </p:nvPr>
        </p:nvSpPr>
        <p:spPr>
          <a:xfrm>
            <a:off x="457200" y="1219200"/>
            <a:ext cx="8229600" cy="5181600"/>
          </a:xfrm>
        </p:spPr>
        <p:txBody>
          <a:bodyPr/>
          <a:lstStyle/>
          <a:p>
            <a:pPr eaLnBrk="1" hangingPunct="1"/>
            <a:r>
              <a:rPr lang="en-US" dirty="0" smtClean="0"/>
              <a:t>Gaseous	gas in gas</a:t>
            </a:r>
          </a:p>
          <a:p>
            <a:pPr eaLnBrk="1" hangingPunct="1">
              <a:buNone/>
            </a:pPr>
            <a:r>
              <a:rPr lang="en-US" dirty="0" smtClean="0"/>
              <a:t>    			liquid in gas</a:t>
            </a:r>
          </a:p>
          <a:p>
            <a:pPr eaLnBrk="1" hangingPunct="1">
              <a:buNone/>
            </a:pPr>
            <a:endParaRPr lang="en-US" dirty="0" smtClean="0"/>
          </a:p>
          <a:p>
            <a:pPr eaLnBrk="1" hangingPunct="1"/>
            <a:r>
              <a:rPr lang="en-US" dirty="0" smtClean="0"/>
              <a:t>Liquid		gas in liquid</a:t>
            </a:r>
          </a:p>
          <a:p>
            <a:pPr eaLnBrk="1" hangingPunct="1">
              <a:buNone/>
            </a:pPr>
            <a:r>
              <a:rPr lang="en-US" dirty="0" smtClean="0"/>
              <a:t>    			liquid in liquid</a:t>
            </a:r>
          </a:p>
          <a:p>
            <a:pPr eaLnBrk="1" hangingPunct="1">
              <a:buNone/>
            </a:pPr>
            <a:r>
              <a:rPr lang="en-US" dirty="0" smtClean="0"/>
              <a:t>    			solid in liquid</a:t>
            </a:r>
          </a:p>
          <a:p>
            <a:pPr eaLnBrk="1" hangingPunct="1">
              <a:buNone/>
            </a:pPr>
            <a:endParaRPr lang="en-US" dirty="0" smtClean="0"/>
          </a:p>
          <a:p>
            <a:pPr eaLnBrk="1" hangingPunct="1"/>
            <a:r>
              <a:rPr lang="en-US" dirty="0" smtClean="0"/>
              <a:t>Solid		liquid in solid</a:t>
            </a:r>
          </a:p>
          <a:p>
            <a:pPr marL="0" indent="0" eaLnBrk="1" hangingPunct="1">
              <a:buNone/>
            </a:pPr>
            <a:r>
              <a:rPr lang="en-US" dirty="0"/>
              <a:t>	</a:t>
            </a:r>
            <a:r>
              <a:rPr lang="en-US" dirty="0" smtClean="0"/>
              <a:t>		solid in solid</a:t>
            </a:r>
          </a:p>
          <a:p>
            <a:pPr marL="0" indent="0" eaLnBrk="1" hangingPunct="1">
              <a:buNone/>
            </a:pPr>
            <a:r>
              <a:rPr lang="en-US" dirty="0"/>
              <a:t>	</a:t>
            </a:r>
            <a:r>
              <a:rPr lang="en-US" dirty="0" smtClean="0"/>
              <a:t>		</a:t>
            </a:r>
          </a:p>
          <a:p>
            <a:pPr eaLnBrk="1" hangingPunct="1"/>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lstStyle/>
          <a:p>
            <a:pPr eaLnBrk="1" hangingPunct="1"/>
            <a:r>
              <a:rPr lang="en-US" sz="3200" dirty="0" smtClean="0"/>
              <a:t>How does pressure affect gas solubility?</a:t>
            </a:r>
          </a:p>
        </p:txBody>
      </p:sp>
      <p:pic>
        <p:nvPicPr>
          <p:cNvPr id="6148" name="Picture 5" descr="FG13_06"/>
          <p:cNvPicPr>
            <a:picLocks noGrp="1" noChangeAspect="1" noChangeArrowheads="1"/>
          </p:cNvPicPr>
          <p:nvPr>
            <p:ph sz="half" idx="2"/>
          </p:nvPr>
        </p:nvPicPr>
        <p:blipFill>
          <a:blip r:embed="rId2" cstate="print"/>
          <a:srcRect/>
          <a:stretch>
            <a:fillRect/>
          </a:stretch>
        </p:blipFill>
        <p:spPr>
          <a:xfrm>
            <a:off x="685800" y="1066800"/>
            <a:ext cx="7941793" cy="5181600"/>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g14_T02"/>
          <p:cNvPicPr>
            <a:picLocks noChangeAspect="1" noChangeArrowheads="1"/>
          </p:cNvPicPr>
          <p:nvPr/>
        </p:nvPicPr>
        <p:blipFill>
          <a:blip r:embed="rId2" cstate="print"/>
          <a:srcRect r="19167" b="16150"/>
          <a:stretch>
            <a:fillRect/>
          </a:stretch>
        </p:blipFill>
        <p:spPr bwMode="auto">
          <a:xfrm>
            <a:off x="0" y="838200"/>
            <a:ext cx="9144000" cy="49958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Example - Henry’s Law </a:t>
            </a:r>
          </a:p>
        </p:txBody>
      </p:sp>
      <p:sp>
        <p:nvSpPr>
          <p:cNvPr id="9219" name="Rectangle 3"/>
          <p:cNvSpPr>
            <a:spLocks noGrp="1" noChangeArrowheads="1"/>
          </p:cNvSpPr>
          <p:nvPr>
            <p:ph type="body" idx="1"/>
          </p:nvPr>
        </p:nvSpPr>
        <p:spPr>
          <a:xfrm>
            <a:off x="457200" y="1600200"/>
            <a:ext cx="8229600" cy="2590800"/>
          </a:xfrm>
        </p:spPr>
        <p:txBody>
          <a:bodyPr/>
          <a:lstStyle/>
          <a:p>
            <a:pPr eaLnBrk="1" hangingPunct="1"/>
            <a:r>
              <a:rPr lang="en-US" smtClean="0"/>
              <a:t>If the solubility of nitrogen is 1.90 mg/100mL blood at 1.00 atm, what is the solubility of nitrogen in a scuba diver’s blood at a depth of 155 feet where the pressure is 5.50 atm?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Solubility</a:t>
            </a:r>
            <a:endParaRPr lang="en-US" dirty="0"/>
          </a:p>
        </p:txBody>
      </p:sp>
      <p:sp>
        <p:nvSpPr>
          <p:cNvPr id="3" name="Content Placeholder 2"/>
          <p:cNvSpPr>
            <a:spLocks noGrp="1"/>
          </p:cNvSpPr>
          <p:nvPr>
            <p:ph idx="1"/>
          </p:nvPr>
        </p:nvSpPr>
        <p:spPr/>
        <p:txBody>
          <a:bodyPr/>
          <a:lstStyle/>
          <a:p>
            <a:r>
              <a:rPr lang="en-US" dirty="0" smtClean="0"/>
              <a:t>Which of the following pairs are miscible?</a:t>
            </a:r>
          </a:p>
          <a:p>
            <a:pPr marL="514350" indent="-514350">
              <a:buFont typeface="+mj-lt"/>
              <a:buAutoNum type="alphaUcPeriod"/>
            </a:pPr>
            <a:r>
              <a:rPr lang="en-US" dirty="0" smtClean="0"/>
              <a:t>Water and ethanol, CH</a:t>
            </a:r>
            <a:r>
              <a:rPr lang="en-US" baseline="-25000" dirty="0" smtClean="0"/>
              <a:t>3</a:t>
            </a:r>
            <a:r>
              <a:rPr lang="en-US" dirty="0" smtClean="0"/>
              <a:t>CH</a:t>
            </a:r>
            <a:r>
              <a:rPr lang="en-US" baseline="-25000" dirty="0" smtClean="0"/>
              <a:t>2</a:t>
            </a:r>
            <a:r>
              <a:rPr lang="en-US" dirty="0" smtClean="0"/>
              <a:t>OH</a:t>
            </a:r>
          </a:p>
          <a:p>
            <a:pPr marL="514350" indent="-514350">
              <a:buFont typeface="+mj-lt"/>
              <a:buAutoNum type="alphaUcPeriod"/>
            </a:pPr>
            <a:r>
              <a:rPr lang="en-US" dirty="0" smtClean="0"/>
              <a:t>Hexane, CH</a:t>
            </a:r>
            <a:r>
              <a:rPr lang="en-US" baseline="-25000" dirty="0" smtClean="0"/>
              <a:t>3</a:t>
            </a:r>
            <a:r>
              <a:rPr lang="en-US" dirty="0" smtClean="0"/>
              <a:t>(CH</a:t>
            </a:r>
            <a:r>
              <a:rPr lang="en-US" baseline="-25000" dirty="0" smtClean="0"/>
              <a:t>2</a:t>
            </a:r>
            <a:r>
              <a:rPr lang="en-US" dirty="0" smtClean="0"/>
              <a:t>)</a:t>
            </a:r>
            <a:r>
              <a:rPr lang="en-US" baseline="-25000" dirty="0" smtClean="0"/>
              <a:t>4</a:t>
            </a:r>
            <a:r>
              <a:rPr lang="en-US" dirty="0" smtClean="0"/>
              <a:t>CH</a:t>
            </a:r>
            <a:r>
              <a:rPr lang="en-US" baseline="-25000" dirty="0" smtClean="0"/>
              <a:t>3</a:t>
            </a:r>
            <a:r>
              <a:rPr lang="en-US" dirty="0" smtClean="0"/>
              <a:t> and </a:t>
            </a:r>
            <a:r>
              <a:rPr lang="en-US" dirty="0" err="1" smtClean="0"/>
              <a:t>xylene</a:t>
            </a:r>
            <a:r>
              <a:rPr lang="en-US" dirty="0" smtClean="0"/>
              <a:t>,</a:t>
            </a:r>
          </a:p>
          <a:p>
            <a:pPr marL="514350" indent="-514350">
              <a:buFont typeface="+mj-lt"/>
              <a:buAutoNum type="alphaUcPeriod"/>
            </a:pPr>
            <a:r>
              <a:rPr lang="en-US" dirty="0" smtClean="0"/>
              <a:t>Ethanol, CH</a:t>
            </a:r>
            <a:r>
              <a:rPr lang="en-US" baseline="-25000" dirty="0" smtClean="0"/>
              <a:t>3</a:t>
            </a:r>
            <a:r>
              <a:rPr lang="en-US" dirty="0" smtClean="0"/>
              <a:t>CH</a:t>
            </a:r>
            <a:r>
              <a:rPr lang="en-US" baseline="-25000" dirty="0" smtClean="0"/>
              <a:t>2</a:t>
            </a:r>
            <a:r>
              <a:rPr lang="en-US" dirty="0" smtClean="0"/>
              <a:t>OH, and </a:t>
            </a:r>
            <a:r>
              <a:rPr lang="en-US" dirty="0" err="1" smtClean="0"/>
              <a:t>xylene</a:t>
            </a:r>
            <a:r>
              <a:rPr lang="en-US" dirty="0" smtClean="0"/>
              <a:t>,  </a:t>
            </a:r>
          </a:p>
          <a:p>
            <a:pPr marL="514350" indent="-514350">
              <a:buFont typeface="+mj-lt"/>
              <a:buAutoNum type="alphaUcPeriod"/>
            </a:pPr>
            <a:r>
              <a:rPr lang="en-US" dirty="0" smtClean="0"/>
              <a:t>A and B</a:t>
            </a:r>
          </a:p>
          <a:p>
            <a:pPr marL="514350" indent="-514350">
              <a:buFont typeface="+mj-lt"/>
              <a:buAutoNum type="alphaUcPeriod"/>
            </a:pPr>
            <a:r>
              <a:rPr lang="en-US" dirty="0" smtClean="0"/>
              <a:t>All of the above</a:t>
            </a:r>
            <a:endParaRPr lang="en-US" dirty="0"/>
          </a:p>
        </p:txBody>
      </p:sp>
      <p:graphicFrame>
        <p:nvGraphicFramePr>
          <p:cNvPr id="1026" name="Object 2"/>
          <p:cNvGraphicFramePr>
            <a:graphicFrameLocks noChangeAspect="1"/>
          </p:cNvGraphicFramePr>
          <p:nvPr/>
        </p:nvGraphicFramePr>
        <p:xfrm>
          <a:off x="7189787" y="2514600"/>
          <a:ext cx="1954213" cy="714375"/>
        </p:xfrm>
        <a:graphic>
          <a:graphicData uri="http://schemas.openxmlformats.org/presentationml/2006/ole">
            <mc:AlternateContent xmlns:mc="http://schemas.openxmlformats.org/markup-compatibility/2006">
              <mc:Choice xmlns:v="urn:schemas-microsoft-com:vml" Requires="v">
                <p:oleObj spid="_x0000_s38952" name="CS ChemDraw Drawing" r:id="rId3" imgW="1954912" imgH="714514" progId="ChemDraw.Document.6.0">
                  <p:embed/>
                </p:oleObj>
              </mc:Choice>
              <mc:Fallback>
                <p:oleObj name="CS ChemDraw Drawing" r:id="rId3" imgW="1954912" imgH="714514"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787" y="2514600"/>
                        <a:ext cx="195421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7189787" y="3352800"/>
          <a:ext cx="1954213" cy="714375"/>
        </p:xfrm>
        <a:graphic>
          <a:graphicData uri="http://schemas.openxmlformats.org/presentationml/2006/ole">
            <mc:AlternateContent xmlns:mc="http://schemas.openxmlformats.org/markup-compatibility/2006">
              <mc:Choice xmlns:v="urn:schemas-microsoft-com:vml" Requires="v">
                <p:oleObj spid="_x0000_s38953" name="CS ChemDraw Drawing" r:id="rId5" imgW="1954912" imgH="714514" progId="ChemDraw.Document.6.0">
                  <p:embed/>
                </p:oleObj>
              </mc:Choice>
              <mc:Fallback>
                <p:oleObj name="CS ChemDraw Drawing" r:id="rId5" imgW="1954912" imgH="714514"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9787" y="3352800"/>
                        <a:ext cx="1954213"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1752600"/>
            <a:ext cx="8229600" cy="3581400"/>
          </a:xfrm>
          <a:prstGeom prst="rect">
            <a:avLst/>
          </a:prstGeom>
          <a:noFill/>
          <a:ln w="9525">
            <a:noFill/>
            <a:miter lim="800000"/>
            <a:headEnd/>
            <a:tailEnd/>
          </a:ln>
        </p:spPr>
        <p:txBody>
          <a:bodyPr/>
          <a:lstStyle/>
          <a:p>
            <a:pPr marL="609600" indent="-609600">
              <a:spcBef>
                <a:spcPct val="20000"/>
              </a:spcBef>
              <a:buFontTx/>
              <a:buChar char="•"/>
            </a:pPr>
            <a:endParaRPr lang="en-US" sz="3200"/>
          </a:p>
        </p:txBody>
      </p:sp>
      <p:sp>
        <p:nvSpPr>
          <p:cNvPr id="11267" name="Rectangle 3"/>
          <p:cNvSpPr>
            <a:spLocks noGrp="1" noChangeArrowheads="1"/>
          </p:cNvSpPr>
          <p:nvPr>
            <p:ph type="title"/>
          </p:nvPr>
        </p:nvSpPr>
        <p:spPr/>
        <p:txBody>
          <a:bodyPr/>
          <a:lstStyle/>
          <a:p>
            <a:pPr eaLnBrk="1" hangingPunct="1"/>
            <a:r>
              <a:rPr lang="en-US" sz="4000" dirty="0" smtClean="0"/>
              <a:t>How do liquids mix into solutions?</a:t>
            </a:r>
          </a:p>
        </p:txBody>
      </p:sp>
      <p:pic>
        <p:nvPicPr>
          <p:cNvPr id="11269" name="Picture 9" descr="fg14_T04"/>
          <p:cNvPicPr>
            <a:picLocks noGrp="1" noChangeAspect="1" noChangeArrowheads="1"/>
          </p:cNvPicPr>
          <p:nvPr>
            <p:ph sz="half" idx="2"/>
          </p:nvPr>
        </p:nvPicPr>
        <p:blipFill>
          <a:blip r:embed="rId2" cstate="print"/>
          <a:srcRect/>
          <a:stretch>
            <a:fillRect/>
          </a:stretch>
        </p:blipFill>
        <p:spPr>
          <a:xfrm>
            <a:off x="304800" y="1752600"/>
            <a:ext cx="8382000" cy="2033588"/>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1752600"/>
            <a:ext cx="8229600" cy="3581400"/>
          </a:xfrm>
          <a:prstGeom prst="rect">
            <a:avLst/>
          </a:prstGeom>
          <a:noFill/>
          <a:ln w="9525">
            <a:noFill/>
            <a:miter lim="800000"/>
            <a:headEnd/>
            <a:tailEnd/>
          </a:ln>
        </p:spPr>
        <p:txBody>
          <a:bodyPr/>
          <a:lstStyle/>
          <a:p>
            <a:pPr marL="609600" indent="-609600">
              <a:spcBef>
                <a:spcPct val="20000"/>
              </a:spcBef>
              <a:buFontTx/>
              <a:buChar char="•"/>
            </a:pPr>
            <a:endParaRPr lang="en-US" sz="3200"/>
          </a:p>
        </p:txBody>
      </p:sp>
      <p:sp>
        <p:nvSpPr>
          <p:cNvPr id="12291" name="Rectangle 3"/>
          <p:cNvSpPr>
            <a:spLocks noGrp="1" noChangeArrowheads="1"/>
          </p:cNvSpPr>
          <p:nvPr>
            <p:ph type="title"/>
          </p:nvPr>
        </p:nvSpPr>
        <p:spPr>
          <a:xfrm>
            <a:off x="457200" y="274638"/>
            <a:ext cx="8229600" cy="792162"/>
          </a:xfrm>
        </p:spPr>
        <p:txBody>
          <a:bodyPr/>
          <a:lstStyle/>
          <a:p>
            <a:pPr eaLnBrk="1" hangingPunct="1"/>
            <a:r>
              <a:rPr lang="en-US" dirty="0" smtClean="0"/>
              <a:t>How do solids mix in solutions?</a:t>
            </a:r>
          </a:p>
        </p:txBody>
      </p:sp>
      <p:pic>
        <p:nvPicPr>
          <p:cNvPr id="12293" name="Picture 8" descr="fg14_T05"/>
          <p:cNvPicPr>
            <a:picLocks noGrp="1" noChangeAspect="1" noChangeArrowheads="1"/>
          </p:cNvPicPr>
          <p:nvPr>
            <p:ph sz="half" idx="2"/>
          </p:nvPr>
        </p:nvPicPr>
        <p:blipFill>
          <a:blip r:embed="rId2" cstate="print"/>
          <a:srcRect/>
          <a:stretch>
            <a:fillRect/>
          </a:stretch>
        </p:blipFill>
        <p:spPr>
          <a:xfrm>
            <a:off x="685800" y="1066800"/>
            <a:ext cx="8001000" cy="2472531"/>
          </a:xfrm>
          <a:noFill/>
        </p:spPr>
      </p:pic>
      <p:pic>
        <p:nvPicPr>
          <p:cNvPr id="6" name="Picture 7" descr="12_05_Table"/>
          <p:cNvPicPr>
            <a:picLocks noChangeAspect="1" noChangeArrowheads="1"/>
          </p:cNvPicPr>
          <p:nvPr/>
        </p:nvPicPr>
        <p:blipFill>
          <a:blip r:embed="rId3" cstate="print"/>
          <a:srcRect/>
          <a:stretch>
            <a:fillRect/>
          </a:stretch>
        </p:blipFill>
        <p:spPr bwMode="auto">
          <a:xfrm>
            <a:off x="914400" y="3732025"/>
            <a:ext cx="7620000" cy="31259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800" dirty="0" smtClean="0"/>
              <a:t>What causes substances to dissolve?</a:t>
            </a:r>
          </a:p>
        </p:txBody>
      </p:sp>
      <p:pic>
        <p:nvPicPr>
          <p:cNvPr id="13316" name="Picture 4" descr="FG13_01"/>
          <p:cNvPicPr>
            <a:picLocks noGrp="1" noChangeAspect="1" noChangeArrowheads="1"/>
          </p:cNvPicPr>
          <p:nvPr>
            <p:ph sz="half" idx="2"/>
          </p:nvPr>
        </p:nvPicPr>
        <p:blipFill>
          <a:blip r:embed="rId2" cstate="print"/>
          <a:srcRect/>
          <a:stretch>
            <a:fillRect/>
          </a:stretch>
        </p:blipFill>
        <p:spPr>
          <a:xfrm>
            <a:off x="2514600" y="1676400"/>
            <a:ext cx="3725863" cy="4525963"/>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28600" y="1676400"/>
            <a:ext cx="8686801" cy="4800600"/>
            <a:chOff x="691" y="1392"/>
            <a:chExt cx="4445" cy="2277"/>
          </a:xfrm>
        </p:grpSpPr>
        <p:pic>
          <p:nvPicPr>
            <p:cNvPr id="3" name="Picture 8" descr="12_Pg379_UnFigure"/>
            <p:cNvPicPr>
              <a:picLocks noChangeAspect="1" noChangeArrowheads="1"/>
            </p:cNvPicPr>
            <p:nvPr/>
          </p:nvPicPr>
          <p:blipFill>
            <a:blip r:embed="rId2" cstate="print"/>
            <a:srcRect b="51921"/>
            <a:stretch>
              <a:fillRect/>
            </a:stretch>
          </p:blipFill>
          <p:spPr bwMode="auto">
            <a:xfrm>
              <a:off x="691" y="1392"/>
              <a:ext cx="2093" cy="2064"/>
            </a:xfrm>
            <a:prstGeom prst="rect">
              <a:avLst/>
            </a:prstGeom>
            <a:noFill/>
          </p:spPr>
        </p:pic>
        <p:pic>
          <p:nvPicPr>
            <p:cNvPr id="4" name="Picture 9" descr="12_Pg379_UnFigure"/>
            <p:cNvPicPr>
              <a:picLocks noChangeAspect="1" noChangeArrowheads="1"/>
            </p:cNvPicPr>
            <p:nvPr/>
          </p:nvPicPr>
          <p:blipFill>
            <a:blip r:embed="rId2" cstate="print"/>
            <a:srcRect t="46960"/>
            <a:stretch>
              <a:fillRect/>
            </a:stretch>
          </p:blipFill>
          <p:spPr bwMode="auto">
            <a:xfrm>
              <a:off x="3043" y="1392"/>
              <a:ext cx="2093" cy="2277"/>
            </a:xfrm>
            <a:prstGeom prst="rect">
              <a:avLst/>
            </a:prstGeom>
            <a:noFill/>
          </p:spPr>
        </p:pic>
      </p:grpSp>
      <p:sp>
        <p:nvSpPr>
          <p:cNvPr id="5" name="Title 4"/>
          <p:cNvSpPr>
            <a:spLocks noGrp="1"/>
          </p:cNvSpPr>
          <p:nvPr>
            <p:ph type="title"/>
          </p:nvPr>
        </p:nvSpPr>
        <p:spPr/>
        <p:txBody>
          <a:bodyPr/>
          <a:lstStyle/>
          <a:p>
            <a:r>
              <a:rPr lang="en-US" sz="3400" dirty="0" smtClean="0"/>
              <a:t>What is the mass percent of the solution?</a:t>
            </a:r>
            <a:endParaRPr lang="en-US" sz="3400" dirty="0"/>
          </a:p>
        </p:txBody>
      </p:sp>
    </p:spTree>
    <p:extLst>
      <p:ext uri="{BB962C8B-B14F-4D97-AF65-F5344CB8AC3E}">
        <p14:creationId xmlns:p14="http://schemas.microsoft.com/office/powerpoint/2010/main" val="4219033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G11_001"/>
          <p:cNvPicPr>
            <a:picLocks noChangeAspect="1" noChangeArrowheads="1"/>
          </p:cNvPicPr>
          <p:nvPr/>
        </p:nvPicPr>
        <p:blipFill>
          <a:blip r:embed="rId2" cstate="print"/>
          <a:srcRect l="18494" t="24995" r="14027"/>
          <a:stretch>
            <a:fillRect/>
          </a:stretch>
        </p:blipFill>
        <p:spPr bwMode="auto">
          <a:xfrm>
            <a:off x="5715000" y="1141412"/>
            <a:ext cx="3429000" cy="5716588"/>
          </a:xfrm>
          <a:prstGeom prst="rect">
            <a:avLst/>
          </a:prstGeom>
          <a:noFill/>
          <a:ln w="9525">
            <a:noFill/>
            <a:miter lim="800000"/>
            <a:headEnd/>
            <a:tailEnd/>
          </a:ln>
        </p:spPr>
      </p:pic>
      <p:sp>
        <p:nvSpPr>
          <p:cNvPr id="5" name="Title 4"/>
          <p:cNvSpPr>
            <a:spLocks noGrp="1"/>
          </p:cNvSpPr>
          <p:nvPr>
            <p:ph type="title"/>
          </p:nvPr>
        </p:nvSpPr>
        <p:spPr>
          <a:xfrm>
            <a:off x="457200" y="274638"/>
            <a:ext cx="8229600" cy="944562"/>
          </a:xfrm>
        </p:spPr>
        <p:txBody>
          <a:bodyPr/>
          <a:lstStyle/>
          <a:p>
            <a:r>
              <a:rPr lang="en-US" dirty="0" smtClean="0"/>
              <a:t>What is a solvent cage?</a:t>
            </a:r>
            <a:endParaRPr lang="en-US" dirty="0"/>
          </a:p>
        </p:txBody>
      </p:sp>
      <p:pic>
        <p:nvPicPr>
          <p:cNvPr id="14339" name="Picture 4" descr="fg14_00CO"/>
          <p:cNvPicPr>
            <a:picLocks noGrp="1" noChangeAspect="1" noChangeArrowheads="1"/>
          </p:cNvPicPr>
          <p:nvPr>
            <p:ph sz="half" idx="4294967295"/>
          </p:nvPr>
        </p:nvPicPr>
        <p:blipFill>
          <a:blip r:embed="rId3" cstate="print"/>
          <a:srcRect/>
          <a:stretch>
            <a:fillRect/>
          </a:stretch>
        </p:blipFill>
        <p:spPr>
          <a:xfrm>
            <a:off x="0" y="1447800"/>
            <a:ext cx="4303713" cy="4983163"/>
          </a:xfrm>
          <a:noFill/>
        </p:spPr>
      </p:pic>
      <p:pic>
        <p:nvPicPr>
          <p:cNvPr id="14340" name="Picture 6" descr="FG11_001"/>
          <p:cNvPicPr>
            <a:picLocks noGrp="1" noChangeAspect="1" noChangeArrowheads="1"/>
          </p:cNvPicPr>
          <p:nvPr>
            <p:ph sz="half" idx="4294967295"/>
          </p:nvPr>
        </p:nvPicPr>
        <p:blipFill>
          <a:blip r:embed="rId4" cstate="print"/>
          <a:srcRect l="6480" t="14027" r="80560" b="18494"/>
          <a:stretch>
            <a:fillRect/>
          </a:stretch>
        </p:blipFill>
        <p:spPr>
          <a:xfrm>
            <a:off x="4724400" y="1524000"/>
            <a:ext cx="762000" cy="3017838"/>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868362"/>
          </a:xfrm>
        </p:spPr>
        <p:txBody>
          <a:bodyPr/>
          <a:lstStyle/>
          <a:p>
            <a:r>
              <a:rPr lang="en-US" sz="3800" dirty="0" smtClean="0"/>
              <a:t>How do ionic compounds dissociate?</a:t>
            </a:r>
            <a:endParaRPr lang="en-US" sz="3800" dirty="0"/>
          </a:p>
        </p:txBody>
      </p:sp>
      <p:pic>
        <p:nvPicPr>
          <p:cNvPr id="16387" name="Picture 5" descr="fg14_03"/>
          <p:cNvPicPr>
            <a:picLocks noGrp="1" noChangeAspect="1" noChangeArrowheads="1"/>
          </p:cNvPicPr>
          <p:nvPr>
            <p:ph sz="half" idx="4294967295"/>
          </p:nvPr>
        </p:nvPicPr>
        <p:blipFill>
          <a:blip r:embed="rId2" cstate="print"/>
          <a:srcRect/>
          <a:stretch>
            <a:fillRect/>
          </a:stretch>
        </p:blipFill>
        <p:spPr>
          <a:xfrm>
            <a:off x="2895600" y="1143000"/>
            <a:ext cx="4005263" cy="54610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_05_Figure"/>
          <p:cNvPicPr>
            <a:picLocks noChangeAspect="1" noChangeArrowheads="1"/>
          </p:cNvPicPr>
          <p:nvPr/>
        </p:nvPicPr>
        <p:blipFill>
          <a:blip r:embed="rId2" cstate="print"/>
          <a:srcRect/>
          <a:stretch>
            <a:fillRect/>
          </a:stretch>
        </p:blipFill>
        <p:spPr bwMode="auto">
          <a:xfrm>
            <a:off x="1905000" y="833867"/>
            <a:ext cx="5638800" cy="6024133"/>
          </a:xfrm>
          <a:prstGeom prst="rect">
            <a:avLst/>
          </a:prstGeom>
          <a:noFill/>
        </p:spPr>
      </p:pic>
      <p:sp>
        <p:nvSpPr>
          <p:cNvPr id="3" name="Title 2"/>
          <p:cNvSpPr>
            <a:spLocks noGrp="1"/>
          </p:cNvSpPr>
          <p:nvPr>
            <p:ph type="title"/>
          </p:nvPr>
        </p:nvSpPr>
        <p:spPr>
          <a:xfrm>
            <a:off x="457200" y="274638"/>
            <a:ext cx="8229600" cy="639762"/>
          </a:xfrm>
        </p:spPr>
        <p:txBody>
          <a:bodyPr/>
          <a:lstStyle/>
          <a:p>
            <a:r>
              <a:rPr lang="en-US" sz="3200" dirty="0" smtClean="0"/>
              <a:t>How are solubility and temperature related? </a:t>
            </a: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are solubility and temperature related?</a:t>
            </a:r>
            <a:endParaRPr lang="en-US" sz="3200" dirty="0"/>
          </a:p>
        </p:txBody>
      </p:sp>
      <p:pic>
        <p:nvPicPr>
          <p:cNvPr id="3" name="Picture 2"/>
          <p:cNvPicPr>
            <a:picLocks noChangeAspect="1" noChangeArrowheads="1"/>
          </p:cNvPicPr>
          <p:nvPr/>
        </p:nvPicPr>
        <p:blipFill>
          <a:blip r:embed="rId2"/>
          <a:stretch>
            <a:fillRect/>
          </a:stretch>
        </p:blipFill>
        <p:spPr bwMode="auto">
          <a:xfrm>
            <a:off x="1447800" y="1527832"/>
            <a:ext cx="6096000" cy="5196426"/>
          </a:xfrm>
          <a:prstGeom prst="rect">
            <a:avLst/>
          </a:prstGeom>
          <a:noFill/>
          <a:ln w="9525">
            <a:noFill/>
            <a:miter lim="800000"/>
            <a:headEnd/>
            <a:tailEnd/>
          </a:ln>
        </p:spPr>
      </p:pic>
    </p:spTree>
    <p:extLst>
      <p:ext uri="{BB962C8B-B14F-4D97-AF65-F5344CB8AC3E}">
        <p14:creationId xmlns:p14="http://schemas.microsoft.com/office/powerpoint/2010/main" val="574630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g14_05"/>
          <p:cNvPicPr>
            <a:picLocks noChangeAspect="1" noChangeArrowheads="1"/>
          </p:cNvPicPr>
          <p:nvPr/>
        </p:nvPicPr>
        <p:blipFill>
          <a:blip r:embed="rId2" cstate="print"/>
          <a:srcRect/>
          <a:stretch>
            <a:fillRect/>
          </a:stretch>
        </p:blipFill>
        <p:spPr bwMode="auto">
          <a:xfrm>
            <a:off x="228600" y="85725"/>
            <a:ext cx="8686800" cy="67722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792162"/>
          </a:xfrm>
        </p:spPr>
        <p:txBody>
          <a:bodyPr/>
          <a:lstStyle/>
          <a:p>
            <a:r>
              <a:rPr lang="en-US" dirty="0" smtClean="0"/>
              <a:t>Example - Solutions</a:t>
            </a:r>
            <a:endParaRPr lang="en-US" dirty="0"/>
          </a:p>
        </p:txBody>
      </p:sp>
      <p:pic>
        <p:nvPicPr>
          <p:cNvPr id="4" name="Picture 1"/>
          <p:cNvPicPr>
            <a:picLocks noGrp="1" noChangeAspect="1" noChangeArrowheads="1"/>
          </p:cNvPicPr>
          <p:nvPr>
            <p:ph sz="half" idx="1"/>
          </p:nvPr>
        </p:nvPicPr>
        <p:blipFill>
          <a:blip r:embed="rId2" cstate="print"/>
          <a:stretch>
            <a:fillRect/>
          </a:stretch>
        </p:blipFill>
        <p:spPr bwMode="auto">
          <a:xfrm>
            <a:off x="0" y="1600201"/>
            <a:ext cx="5977105" cy="4267200"/>
          </a:xfrm>
          <a:prstGeom prst="rect">
            <a:avLst/>
          </a:prstGeom>
          <a:noFill/>
          <a:ln w="25400">
            <a:noFill/>
            <a:miter lim="800000"/>
            <a:headEnd/>
            <a:tailEnd/>
          </a:ln>
          <a:effectLst/>
        </p:spPr>
      </p:pic>
      <p:sp>
        <p:nvSpPr>
          <p:cNvPr id="10" name="Content Placeholder 9"/>
          <p:cNvSpPr>
            <a:spLocks noGrp="1"/>
          </p:cNvSpPr>
          <p:nvPr>
            <p:ph sz="half" idx="2"/>
          </p:nvPr>
        </p:nvSpPr>
        <p:spPr>
          <a:xfrm>
            <a:off x="6019800" y="1219200"/>
            <a:ext cx="3124200" cy="5181599"/>
          </a:xfrm>
        </p:spPr>
        <p:txBody>
          <a:bodyPr>
            <a:normAutofit/>
          </a:bodyPr>
          <a:lstStyle/>
          <a:p>
            <a:r>
              <a:rPr lang="en-US" sz="2400" dirty="0" smtClean="0"/>
              <a:t>What type of solution is sodium acetate at 75 °C  and 50g/100 g H</a:t>
            </a:r>
            <a:r>
              <a:rPr lang="en-US" sz="2400" baseline="-25000" dirty="0" smtClean="0"/>
              <a:t>2</a:t>
            </a:r>
            <a:r>
              <a:rPr lang="en-US" sz="2400" dirty="0" smtClean="0"/>
              <a:t>O?</a:t>
            </a:r>
          </a:p>
          <a:p>
            <a:pPr marL="514350" indent="-514350">
              <a:buFont typeface="+mj-lt"/>
              <a:buAutoNum type="alphaUcPeriod"/>
            </a:pPr>
            <a:r>
              <a:rPr lang="en-US" sz="2400" dirty="0" smtClean="0"/>
              <a:t>Saturated</a:t>
            </a:r>
          </a:p>
          <a:p>
            <a:pPr marL="514350" indent="-514350">
              <a:buFont typeface="+mj-lt"/>
              <a:buAutoNum type="alphaUcPeriod"/>
            </a:pPr>
            <a:r>
              <a:rPr lang="en-US" sz="2400" dirty="0" smtClean="0"/>
              <a:t>Unsaturated</a:t>
            </a:r>
          </a:p>
          <a:p>
            <a:pPr marL="514350" indent="-514350">
              <a:buFont typeface="+mj-lt"/>
              <a:buAutoNum type="alphaUcPeriod"/>
            </a:pPr>
            <a:r>
              <a:rPr lang="en-US" sz="2400" dirty="0" smtClean="0"/>
              <a:t>Supersaturated</a:t>
            </a:r>
          </a:p>
          <a:p>
            <a:pPr marL="514350" indent="-514350">
              <a:buFont typeface="+mj-lt"/>
              <a:buAutoNum type="alphaUcPeriod"/>
            </a:pPr>
            <a:r>
              <a:rPr lang="en-US" sz="2400" dirty="0" smtClean="0"/>
              <a:t>Not enough information</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114300" y="1066800"/>
            <a:ext cx="9029700" cy="5577840"/>
          </a:xfrm>
          <a:prstGeom prst="rect">
            <a:avLst/>
          </a:prstGeom>
          <a:noFill/>
          <a:ln w="25400">
            <a:noFill/>
            <a:miter lim="800000"/>
            <a:headEnd/>
            <a:tailEnd/>
          </a:ln>
          <a:effectLst/>
        </p:spPr>
      </p:pic>
      <p:sp>
        <p:nvSpPr>
          <p:cNvPr id="3" name="Title 2"/>
          <p:cNvSpPr>
            <a:spLocks noGrp="1"/>
          </p:cNvSpPr>
          <p:nvPr>
            <p:ph type="title"/>
          </p:nvPr>
        </p:nvSpPr>
        <p:spPr>
          <a:xfrm>
            <a:off x="457200" y="274638"/>
            <a:ext cx="8229600" cy="868362"/>
          </a:xfrm>
        </p:spPr>
        <p:txBody>
          <a:bodyPr/>
          <a:lstStyle/>
          <a:p>
            <a:r>
              <a:rPr lang="en-US" sz="2100" dirty="0" smtClean="0"/>
              <a:t>What happens to a supersaturated solution if more solute is added? </a:t>
            </a:r>
            <a:endParaRPr lang="en-US" sz="2100"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How do solutions differ? </a:t>
            </a:r>
            <a:endParaRPr lang="en-US" dirty="0"/>
          </a:p>
        </p:txBody>
      </p:sp>
      <p:pic>
        <p:nvPicPr>
          <p:cNvPr id="4" name="Picture 7" descr="12_10_Figure"/>
          <p:cNvPicPr>
            <a:picLocks noGrp="1" noChangeAspect="1" noChangeArrowheads="1"/>
          </p:cNvPicPr>
          <p:nvPr>
            <p:ph idx="1"/>
          </p:nvPr>
        </p:nvPicPr>
        <p:blipFill>
          <a:blip r:embed="rId2" cstate="print"/>
          <a:srcRect/>
          <a:stretch>
            <a:fillRect/>
          </a:stretch>
        </p:blipFill>
        <p:spPr bwMode="auto">
          <a:xfrm>
            <a:off x="1411501" y="1066800"/>
            <a:ext cx="6692515" cy="57912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does adding a solute change the properties of a solution? </a:t>
            </a:r>
            <a:endParaRPr lang="en-US" sz="2200" dirty="0"/>
          </a:p>
        </p:txBody>
      </p:sp>
      <p:pic>
        <p:nvPicPr>
          <p:cNvPr id="4" name="Picture 2"/>
          <p:cNvPicPr>
            <a:picLocks noGrp="1" noChangeAspect="1" noChangeArrowheads="1"/>
          </p:cNvPicPr>
          <p:nvPr>
            <p:ph idx="1"/>
          </p:nvPr>
        </p:nvPicPr>
        <p:blipFill>
          <a:blip r:embed="rId2"/>
          <a:stretch>
            <a:fillRect/>
          </a:stretch>
        </p:blipFill>
        <p:spPr bwMode="auto">
          <a:xfrm>
            <a:off x="457200" y="1416227"/>
            <a:ext cx="4026969" cy="4525963"/>
          </a:xfrm>
          <a:prstGeom prst="rect">
            <a:avLst/>
          </a:prstGeom>
          <a:noFill/>
          <a:ln w="9525">
            <a:noFill/>
            <a:miter lim="800000"/>
            <a:headEnd/>
            <a:tailEnd/>
          </a:ln>
        </p:spPr>
      </p:pic>
      <p:pic>
        <p:nvPicPr>
          <p:cNvPr id="5" name="Picture 2"/>
          <p:cNvPicPr>
            <a:picLocks noChangeAspect="1" noChangeArrowheads="1"/>
          </p:cNvPicPr>
          <p:nvPr/>
        </p:nvPicPr>
        <p:blipFill>
          <a:blip r:embed="rId3"/>
          <a:stretch>
            <a:fillRect/>
          </a:stretch>
        </p:blipFill>
        <p:spPr bwMode="auto">
          <a:xfrm>
            <a:off x="4800600" y="1545609"/>
            <a:ext cx="3784353" cy="4267200"/>
          </a:xfrm>
          <a:prstGeom prst="rect">
            <a:avLst/>
          </a:prstGeom>
          <a:noFill/>
          <a:ln w="9525">
            <a:noFill/>
            <a:miter lim="800000"/>
            <a:headEnd/>
            <a:tailEnd/>
          </a:ln>
        </p:spPr>
      </p:pic>
    </p:spTree>
    <p:extLst>
      <p:ext uri="{BB962C8B-B14F-4D97-AF65-F5344CB8AC3E}">
        <p14:creationId xmlns:p14="http://schemas.microsoft.com/office/powerpoint/2010/main" val="3325370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2_11_Table"/>
          <p:cNvPicPr>
            <a:picLocks noGrp="1" noChangeAspect="1" noChangeArrowheads="1"/>
          </p:cNvPicPr>
          <p:nvPr>
            <p:ph idx="4294967295"/>
          </p:nvPr>
        </p:nvPicPr>
        <p:blipFill>
          <a:blip r:embed="rId2" cstate="print"/>
          <a:srcRect/>
          <a:stretch>
            <a:fillRect/>
          </a:stretch>
        </p:blipFill>
        <p:spPr bwMode="auto">
          <a:xfrm>
            <a:off x="0" y="1066800"/>
            <a:ext cx="8983663" cy="4648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2_Pg380_UnFigure_2"/>
          <p:cNvPicPr>
            <a:picLocks noChangeAspect="1" noChangeArrowheads="1"/>
          </p:cNvPicPr>
          <p:nvPr/>
        </p:nvPicPr>
        <p:blipFill>
          <a:blip r:embed="rId2" cstate="print"/>
          <a:srcRect/>
          <a:stretch>
            <a:fillRect/>
          </a:stretch>
        </p:blipFill>
        <p:spPr bwMode="auto">
          <a:xfrm>
            <a:off x="2438400" y="1048776"/>
            <a:ext cx="4495800" cy="5809224"/>
          </a:xfrm>
          <a:prstGeom prst="rect">
            <a:avLst/>
          </a:prstGeom>
          <a:noFill/>
        </p:spPr>
      </p:pic>
      <p:sp>
        <p:nvSpPr>
          <p:cNvPr id="3" name="Title 2"/>
          <p:cNvSpPr>
            <a:spLocks noGrp="1"/>
          </p:cNvSpPr>
          <p:nvPr>
            <p:ph type="title"/>
          </p:nvPr>
        </p:nvSpPr>
        <p:spPr>
          <a:xfrm>
            <a:off x="457200" y="228600"/>
            <a:ext cx="8229600" cy="838200"/>
          </a:xfrm>
        </p:spPr>
        <p:txBody>
          <a:bodyPr/>
          <a:lstStyle/>
          <a:p>
            <a:r>
              <a:rPr lang="en-US" dirty="0" smtClean="0"/>
              <a:t>What is volume percent, v/v%?</a:t>
            </a:r>
            <a:endParaRPr lang="en-US" dirty="0"/>
          </a:p>
        </p:txBody>
      </p:sp>
    </p:spTree>
    <p:extLst>
      <p:ext uri="{BB962C8B-B14F-4D97-AF65-F5344CB8AC3E}">
        <p14:creationId xmlns:p14="http://schemas.microsoft.com/office/powerpoint/2010/main" val="366149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Example – </a:t>
            </a:r>
            <a:r>
              <a:rPr lang="en-US" sz="4200" dirty="0" err="1" smtClean="0"/>
              <a:t>Colligative</a:t>
            </a:r>
            <a:r>
              <a:rPr lang="en-US" sz="4200" dirty="0" smtClean="0"/>
              <a:t> Properties</a:t>
            </a:r>
            <a:endParaRPr lang="en-US" sz="4200" dirty="0"/>
          </a:p>
        </p:txBody>
      </p:sp>
      <p:sp>
        <p:nvSpPr>
          <p:cNvPr id="3" name="Content Placeholder 2"/>
          <p:cNvSpPr>
            <a:spLocks noGrp="1"/>
          </p:cNvSpPr>
          <p:nvPr>
            <p:ph idx="1"/>
          </p:nvPr>
        </p:nvSpPr>
        <p:spPr/>
        <p:txBody>
          <a:bodyPr/>
          <a:lstStyle/>
          <a:p>
            <a:r>
              <a:rPr lang="en-US" dirty="0" smtClean="0"/>
              <a:t>A 1.00-kg sample of water contains 0.500 mol of Na</a:t>
            </a:r>
            <a:r>
              <a:rPr lang="en-US" baseline="-25000" dirty="0" smtClean="0"/>
              <a:t>3</a:t>
            </a:r>
            <a:r>
              <a:rPr lang="en-US" dirty="0" smtClean="0"/>
              <a:t>PO</a:t>
            </a:r>
            <a:r>
              <a:rPr lang="en-US" baseline="-25000" dirty="0" smtClean="0"/>
              <a:t>4</a:t>
            </a:r>
            <a:r>
              <a:rPr lang="en-US" dirty="0" smtClean="0"/>
              <a:t>. What is the freezing point of the solution</a:t>
            </a:r>
            <a:r>
              <a:rPr lang="en-US" dirty="0" smtClean="0"/>
              <a:t>? </a:t>
            </a:r>
            <a:r>
              <a:rPr lang="en-US" dirty="0" err="1" smtClean="0"/>
              <a:t>K</a:t>
            </a:r>
            <a:r>
              <a:rPr lang="en-US" baseline="-25000" dirty="0" err="1" smtClean="0"/>
              <a:t>f</a:t>
            </a:r>
            <a:r>
              <a:rPr lang="en-US" baseline="-25000" dirty="0" smtClean="0"/>
              <a:t> </a:t>
            </a:r>
            <a:r>
              <a:rPr lang="en-US" dirty="0" smtClean="0"/>
              <a:t>water = 1.86 °C/</a:t>
            </a:r>
            <a:r>
              <a:rPr lang="en-US" i="1" dirty="0" smtClean="0"/>
              <a:t>m</a:t>
            </a:r>
            <a:r>
              <a:rPr lang="en-US" dirty="0" smtClean="0"/>
              <a:t>. </a:t>
            </a:r>
            <a:endParaRPr lang="en-US" i="1"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_Pg396_UnFigure"/>
          <p:cNvPicPr>
            <a:picLocks noChangeAspect="1" noChangeArrowheads="1"/>
          </p:cNvPicPr>
          <p:nvPr/>
        </p:nvPicPr>
        <p:blipFill>
          <a:blip r:embed="rId2" cstate="print"/>
          <a:srcRect/>
          <a:stretch>
            <a:fillRect/>
          </a:stretch>
        </p:blipFill>
        <p:spPr bwMode="auto">
          <a:xfrm>
            <a:off x="1676400" y="990600"/>
            <a:ext cx="6324600" cy="5640557"/>
          </a:xfrm>
          <a:prstGeom prst="rect">
            <a:avLst/>
          </a:prstGeom>
          <a:noFill/>
        </p:spPr>
      </p:pic>
      <p:sp>
        <p:nvSpPr>
          <p:cNvPr id="3" name="Title 2"/>
          <p:cNvSpPr>
            <a:spLocks noGrp="1"/>
          </p:cNvSpPr>
          <p:nvPr>
            <p:ph type="title"/>
          </p:nvPr>
        </p:nvSpPr>
        <p:spPr>
          <a:xfrm>
            <a:off x="457200" y="274638"/>
            <a:ext cx="8229600" cy="639762"/>
          </a:xfrm>
        </p:spPr>
        <p:txBody>
          <a:bodyPr/>
          <a:lstStyle/>
          <a:p>
            <a:r>
              <a:rPr lang="en-US" dirty="0" smtClean="0"/>
              <a:t>How does osmosis work?</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osmosis work?</a:t>
            </a:r>
            <a:endParaRPr lang="en-US" dirty="0"/>
          </a:p>
        </p:txBody>
      </p:sp>
      <p:pic>
        <p:nvPicPr>
          <p:cNvPr id="3" name="Picture 4"/>
          <p:cNvPicPr>
            <a:picLocks noChangeAspect="1" noChangeArrowheads="1"/>
          </p:cNvPicPr>
          <p:nvPr/>
        </p:nvPicPr>
        <p:blipFill>
          <a:blip r:embed="rId2"/>
          <a:stretch>
            <a:fillRect/>
          </a:stretch>
        </p:blipFill>
        <p:spPr bwMode="auto">
          <a:xfrm>
            <a:off x="3124200" y="1524000"/>
            <a:ext cx="3200400" cy="4931765"/>
          </a:xfrm>
          <a:prstGeom prst="rect">
            <a:avLst/>
          </a:prstGeom>
          <a:noFill/>
          <a:ln w="9525">
            <a:noFill/>
            <a:miter lim="800000"/>
            <a:headEnd/>
            <a:tailEnd/>
          </a:ln>
        </p:spPr>
      </p:pic>
    </p:spTree>
    <p:extLst>
      <p:ext uri="{BB962C8B-B14F-4D97-AF65-F5344CB8AC3E}">
        <p14:creationId xmlns:p14="http://schemas.microsoft.com/office/powerpoint/2010/main" val="27441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How does solution concentration affect red blood cells? </a:t>
            </a:r>
            <a:endParaRPr lang="en-US" sz="2500" dirty="0"/>
          </a:p>
        </p:txBody>
      </p:sp>
      <p:pic>
        <p:nvPicPr>
          <p:cNvPr id="3" name="Picture 6"/>
          <p:cNvPicPr>
            <a:picLocks noChangeAspect="1" noChangeArrowheads="1"/>
          </p:cNvPicPr>
          <p:nvPr/>
        </p:nvPicPr>
        <p:blipFill>
          <a:blip r:embed="rId2"/>
          <a:stretch>
            <a:fillRect/>
          </a:stretch>
        </p:blipFill>
        <p:spPr bwMode="auto">
          <a:xfrm>
            <a:off x="536516" y="1371600"/>
            <a:ext cx="7991714" cy="3276600"/>
          </a:xfrm>
          <a:prstGeom prst="rect">
            <a:avLst/>
          </a:prstGeom>
          <a:noFill/>
          <a:ln w="9525">
            <a:noFill/>
            <a:miter lim="800000"/>
            <a:headEnd/>
            <a:tailEnd/>
          </a:ln>
        </p:spPr>
      </p:pic>
      <p:sp>
        <p:nvSpPr>
          <p:cNvPr id="4" name="TextBox 9"/>
          <p:cNvSpPr txBox="1">
            <a:spLocks noChangeArrowheads="1"/>
          </p:cNvSpPr>
          <p:nvPr/>
        </p:nvSpPr>
        <p:spPr bwMode="auto">
          <a:xfrm>
            <a:off x="1295400" y="4955977"/>
            <a:ext cx="1371600" cy="307777"/>
          </a:xfrm>
          <a:prstGeom prst="rect">
            <a:avLst/>
          </a:prstGeom>
          <a:noFill/>
          <a:ln w="9525">
            <a:noFill/>
            <a:miter lim="800000"/>
            <a:headEnd/>
            <a:tailEnd/>
          </a:ln>
        </p:spPr>
        <p:txBody>
          <a:bodyPr wrap="square">
            <a:spAutoFit/>
          </a:bodyPr>
          <a:lstStyle/>
          <a:p>
            <a:pPr algn="ctr"/>
            <a:r>
              <a:rPr lang="en-US" sz="1400" b="1" dirty="0">
                <a:latin typeface="Tahoma" pitchFamily="34" charset="0"/>
                <a:ea typeface="Tahoma" pitchFamily="34" charset="0"/>
                <a:cs typeface="Tahoma" pitchFamily="34" charset="0"/>
              </a:rPr>
              <a:t>isotonic</a:t>
            </a:r>
          </a:p>
        </p:txBody>
      </p:sp>
      <p:sp>
        <p:nvSpPr>
          <p:cNvPr id="5" name="TextBox 10"/>
          <p:cNvSpPr txBox="1">
            <a:spLocks noChangeArrowheads="1"/>
          </p:cNvSpPr>
          <p:nvPr/>
        </p:nvSpPr>
        <p:spPr bwMode="auto">
          <a:xfrm>
            <a:off x="3825533" y="4955977"/>
            <a:ext cx="1447800" cy="307777"/>
          </a:xfrm>
          <a:prstGeom prst="rect">
            <a:avLst/>
          </a:prstGeom>
          <a:noFill/>
          <a:ln w="9525">
            <a:noFill/>
            <a:miter lim="800000"/>
            <a:headEnd/>
            <a:tailEnd/>
          </a:ln>
        </p:spPr>
        <p:txBody>
          <a:bodyPr wrap="square">
            <a:spAutoFit/>
          </a:bodyPr>
          <a:lstStyle/>
          <a:p>
            <a:pPr algn="ctr"/>
            <a:r>
              <a:rPr lang="en-US" sz="1400" b="1" dirty="0">
                <a:latin typeface="Tahoma" pitchFamily="34" charset="0"/>
                <a:ea typeface="Tahoma" pitchFamily="34" charset="0"/>
                <a:cs typeface="Tahoma" pitchFamily="34" charset="0"/>
              </a:rPr>
              <a:t>hypertonic</a:t>
            </a:r>
          </a:p>
        </p:txBody>
      </p:sp>
      <p:sp>
        <p:nvSpPr>
          <p:cNvPr id="6" name="TextBox 11"/>
          <p:cNvSpPr txBox="1">
            <a:spLocks noChangeArrowheads="1"/>
          </p:cNvSpPr>
          <p:nvPr/>
        </p:nvSpPr>
        <p:spPr bwMode="auto">
          <a:xfrm>
            <a:off x="6400800" y="4955977"/>
            <a:ext cx="1447800" cy="307777"/>
          </a:xfrm>
          <a:prstGeom prst="rect">
            <a:avLst/>
          </a:prstGeom>
          <a:noFill/>
          <a:ln w="9525">
            <a:noFill/>
            <a:miter lim="800000"/>
            <a:headEnd/>
            <a:tailEnd/>
          </a:ln>
        </p:spPr>
        <p:txBody>
          <a:bodyPr wrap="square">
            <a:spAutoFit/>
          </a:bodyPr>
          <a:lstStyle/>
          <a:p>
            <a:pPr algn="ctr"/>
            <a:r>
              <a:rPr lang="en-US" sz="1400" b="1" dirty="0">
                <a:latin typeface="Tahoma" pitchFamily="34" charset="0"/>
                <a:ea typeface="Tahoma" pitchFamily="34" charset="0"/>
                <a:cs typeface="Tahoma" pitchFamily="34" charset="0"/>
              </a:rPr>
              <a:t>hypotonic</a:t>
            </a:r>
          </a:p>
        </p:txBody>
      </p:sp>
    </p:spTree>
    <p:extLst>
      <p:ext uri="{BB962C8B-B14F-4D97-AF65-F5344CB8AC3E}">
        <p14:creationId xmlns:p14="http://schemas.microsoft.com/office/powerpoint/2010/main" val="5260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32771" name="Rectangle 3"/>
          <p:cNvSpPr>
            <a:spLocks noGrp="1" noChangeArrowheads="1"/>
          </p:cNvSpPr>
          <p:nvPr>
            <p:ph type="body" idx="1"/>
          </p:nvPr>
        </p:nvSpPr>
        <p:spPr/>
        <p:txBody>
          <a:bodyPr/>
          <a:lstStyle/>
          <a:p>
            <a:pPr eaLnBrk="1" hangingPunct="1"/>
            <a:r>
              <a:rPr lang="en-US" smtClean="0"/>
              <a:t>A certain alloy is made by dissolving 5.31 g of copper and 4.03 g of zinc in 145 g of iron.  Calculate the percent of each component in the alloy.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p:txBody>
          <a:bodyPr/>
          <a:lstStyle/>
          <a:p>
            <a:pPr eaLnBrk="1" hangingPunct="1"/>
            <a:r>
              <a:rPr lang="en-US" smtClean="0"/>
              <a:t>How much water must be added to 500.0 mL of 0.200 M HCl to produce a 0.150 M solution? </a:t>
            </a:r>
            <a:r>
              <a:rPr lang="en-US" sz="2000" smtClean="0"/>
              <a:t>(Assume that the volumes are additive.)</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533400" y="533400"/>
            <a:ext cx="8229600" cy="4525963"/>
          </a:xfrm>
        </p:spPr>
        <p:txBody>
          <a:bodyPr/>
          <a:lstStyle/>
          <a:p>
            <a:pPr eaLnBrk="1" hangingPunct="1"/>
            <a:r>
              <a:rPr lang="en-US" smtClean="0"/>
              <a:t>Suppose 1.01 g of FeCl</a:t>
            </a:r>
            <a:r>
              <a:rPr lang="en-US" baseline="-25000" smtClean="0"/>
              <a:t>3</a:t>
            </a:r>
            <a:r>
              <a:rPr lang="en-US" smtClean="0"/>
              <a:t> is placed in a 10.0 mL volumetric flask, water is added, the mixture is shaken to dissolve the solid, and then water is added to the calibration mark of the flask.  Calculate the molarity of each ion present in the solution.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685800"/>
            <a:ext cx="8229600" cy="4525963"/>
          </a:xfrm>
        </p:spPr>
        <p:txBody>
          <a:bodyPr/>
          <a:lstStyle/>
          <a:p>
            <a:pPr eaLnBrk="1" hangingPunct="1"/>
            <a:r>
              <a:rPr lang="en-US" smtClean="0"/>
              <a:t>When aqueous solutions of lead(II) ion are treated with potassium chromate solution, a bright yellow precipitate of lead(II) chomate, PbCrO</a:t>
            </a:r>
            <a:r>
              <a:rPr lang="en-US" baseline="-25000" smtClean="0"/>
              <a:t>4</a:t>
            </a:r>
            <a:r>
              <a:rPr lang="en-US" smtClean="0"/>
              <a:t>, forms.  How many grams lead chromate forms when a 1.00 g sample of Pb(NO</a:t>
            </a:r>
            <a:r>
              <a:rPr lang="en-US" baseline="-25000" smtClean="0"/>
              <a:t>3</a:t>
            </a:r>
            <a:r>
              <a:rPr lang="en-US" smtClean="0"/>
              <a:t>)</a:t>
            </a:r>
            <a:r>
              <a:rPr lang="en-US" baseline="-25000" smtClean="0"/>
              <a:t>2</a:t>
            </a:r>
            <a:r>
              <a:rPr lang="en-US" smtClean="0"/>
              <a:t> is added to 25.0 mL of 1.00 M K</a:t>
            </a:r>
            <a:r>
              <a:rPr lang="en-US" baseline="-25000" smtClean="0"/>
              <a:t>2</a:t>
            </a:r>
            <a:r>
              <a:rPr lang="en-US" smtClean="0"/>
              <a:t>CrO</a:t>
            </a:r>
            <a:r>
              <a:rPr lang="en-US" baseline="-25000" smtClean="0"/>
              <a:t>4</a:t>
            </a:r>
            <a:r>
              <a:rPr lang="en-US" smtClean="0"/>
              <a:t> solution?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533400" y="457200"/>
            <a:ext cx="8229600" cy="4525963"/>
          </a:xfrm>
        </p:spPr>
        <p:txBody>
          <a:bodyPr/>
          <a:lstStyle/>
          <a:p>
            <a:pPr eaLnBrk="1" hangingPunct="1">
              <a:lnSpc>
                <a:spcPct val="90000"/>
              </a:lnSpc>
            </a:pPr>
            <a:r>
              <a:rPr lang="en-US" smtClean="0"/>
              <a:t>Standard solutions of calcium ion used to test for water hardness are prepared by dissolving pure calcium carbonate, CaCO</a:t>
            </a:r>
            <a:r>
              <a:rPr lang="en-US" baseline="-25000" smtClean="0"/>
              <a:t>3</a:t>
            </a:r>
            <a:r>
              <a:rPr lang="en-US" smtClean="0"/>
              <a:t>, in dilute hydrochloric acid.  A 1.745 g sample of CaCO</a:t>
            </a:r>
            <a:r>
              <a:rPr lang="en-US" baseline="-25000" smtClean="0"/>
              <a:t>3</a:t>
            </a:r>
            <a:r>
              <a:rPr lang="en-US" smtClean="0"/>
              <a:t> is placed in a 250.0 mL volumetric flask and dissolved in HCl.  Then the solution is diluted to the calibration mark of the volumetric flask.  Calculate the resulting molarity of calcium 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More problems</a:t>
            </a:r>
            <a:endParaRPr lang="en-US" dirty="0"/>
          </a:p>
        </p:txBody>
      </p:sp>
      <p:sp>
        <p:nvSpPr>
          <p:cNvPr id="3" name="Content Placeholder 2"/>
          <p:cNvSpPr>
            <a:spLocks noGrp="1"/>
          </p:cNvSpPr>
          <p:nvPr>
            <p:ph idx="1"/>
          </p:nvPr>
        </p:nvSpPr>
        <p:spPr>
          <a:xfrm>
            <a:off x="457200" y="990600"/>
            <a:ext cx="8229600" cy="5257800"/>
          </a:xfrm>
        </p:spPr>
        <p:txBody>
          <a:bodyPr/>
          <a:lstStyle/>
          <a:p>
            <a:r>
              <a:rPr lang="en-US" dirty="0" smtClean="0"/>
              <a:t>How many grams of calcium nitrate are required to make 500.0 </a:t>
            </a:r>
            <a:r>
              <a:rPr lang="en-US" dirty="0" err="1" smtClean="0"/>
              <a:t>mL</a:t>
            </a:r>
            <a:r>
              <a:rPr lang="en-US" dirty="0" smtClean="0"/>
              <a:t> of a 0.2221M calcium nitrate solution? </a:t>
            </a:r>
            <a:r>
              <a:rPr lang="en-US" sz="2800" dirty="0" smtClean="0">
                <a:solidFill>
                  <a:srgbClr val="FF0000"/>
                </a:solidFill>
              </a:rPr>
              <a:t>Answer 18.22 g</a:t>
            </a:r>
          </a:p>
          <a:p>
            <a:r>
              <a:rPr lang="en-US" dirty="0" smtClean="0"/>
              <a:t>What volume of a 6.217 M solution of copper(II) acetate is required to produce 2.177 mol of cupric </a:t>
            </a:r>
            <a:r>
              <a:rPr lang="en-US" sz="2800" dirty="0" smtClean="0"/>
              <a:t>acetate? </a:t>
            </a:r>
            <a:r>
              <a:rPr lang="en-US" sz="2800" dirty="0" smtClean="0">
                <a:solidFill>
                  <a:srgbClr val="FF0000"/>
                </a:solidFill>
              </a:rPr>
              <a:t>Answer 0.3502 L</a:t>
            </a:r>
          </a:p>
          <a:p>
            <a:r>
              <a:rPr lang="en-US" dirty="0" smtClean="0"/>
              <a:t>To what volume must 50.61 </a:t>
            </a:r>
            <a:r>
              <a:rPr lang="en-US" dirty="0" err="1" smtClean="0"/>
              <a:t>mL</a:t>
            </a:r>
            <a:r>
              <a:rPr lang="en-US" dirty="0" smtClean="0"/>
              <a:t> of 0.9466 M sodium phosphate be diluted to make a 0.3014 M solution of sodium phosphate? </a:t>
            </a:r>
            <a:r>
              <a:rPr lang="en-US" sz="2800" dirty="0" smtClean="0">
                <a:solidFill>
                  <a:srgbClr val="FF0000"/>
                </a:solidFill>
              </a:rPr>
              <a:t>Answer 158.9 </a:t>
            </a:r>
            <a:r>
              <a:rPr lang="en-US" sz="2800" dirty="0" err="1" smtClean="0">
                <a:solidFill>
                  <a:srgbClr val="FF0000"/>
                </a:solidFill>
              </a:rPr>
              <a:t>mL</a:t>
            </a:r>
            <a:r>
              <a:rPr lang="en-US" sz="2800" dirty="0" smtClean="0">
                <a:solidFill>
                  <a:srgbClr val="FF0000"/>
                </a:solidFill>
              </a:rPr>
              <a:t> </a:t>
            </a:r>
            <a:r>
              <a:rPr lang="en-US" sz="2800" dirty="0" err="1" smtClean="0">
                <a:solidFill>
                  <a:srgbClr val="FF0000"/>
                </a:solidFill>
              </a:rPr>
              <a:t>soln</a:t>
            </a:r>
            <a:endParaRPr lang="en-US" sz="2800" dirty="0" smtClean="0">
              <a:solidFill>
                <a:srgbClr val="FF0000"/>
              </a:solidFill>
            </a:endParaRPr>
          </a:p>
          <a:p>
            <a:pPr>
              <a:buNone/>
            </a:pP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p:spPr>
        <p:txBody>
          <a:bodyPr/>
          <a:lstStyle/>
          <a:p>
            <a:pPr eaLnBrk="1" hangingPunct="1"/>
            <a:r>
              <a:rPr lang="en-US" sz="4000" dirty="0" smtClean="0"/>
              <a:t>Example – Mass Percent</a:t>
            </a:r>
          </a:p>
        </p:txBody>
      </p:sp>
      <p:sp>
        <p:nvSpPr>
          <p:cNvPr id="21507" name="Rectangle 3"/>
          <p:cNvSpPr>
            <a:spLocks noGrp="1" noChangeArrowheads="1"/>
          </p:cNvSpPr>
          <p:nvPr>
            <p:ph type="body" idx="1"/>
          </p:nvPr>
        </p:nvSpPr>
        <p:spPr/>
        <p:txBody>
          <a:bodyPr/>
          <a:lstStyle/>
          <a:p>
            <a:pPr eaLnBrk="1" hangingPunct="1"/>
            <a:r>
              <a:rPr lang="en-US" dirty="0" smtClean="0"/>
              <a:t>A solution consists of 31.7 g of AgNO</a:t>
            </a:r>
            <a:r>
              <a:rPr lang="en-US" baseline="-25000" dirty="0" smtClean="0"/>
              <a:t>3</a:t>
            </a:r>
            <a:r>
              <a:rPr lang="en-US" dirty="0" smtClean="0"/>
              <a:t> in 52.0 g of water. What is the mass % of AgNO</a:t>
            </a:r>
            <a:r>
              <a:rPr lang="en-US" baseline="-25000" dirty="0" smtClean="0"/>
              <a:t>3</a:t>
            </a:r>
            <a:r>
              <a:rPr lang="en-US" dirty="0" smtClean="0"/>
              <a:t>? </a:t>
            </a:r>
          </a:p>
          <a:p>
            <a:pPr eaLnBrk="1" hangingPunct="1"/>
            <a:endParaRPr lang="en-US" dirty="0" smtClean="0"/>
          </a:p>
          <a:p>
            <a:pPr marL="0" indent="0" eaLnBrk="1" hangingPunct="1">
              <a:buNone/>
            </a:pPr>
            <a:endParaRPr lang="en-US" dirty="0" smtClean="0"/>
          </a:p>
        </p:txBody>
      </p:sp>
    </p:spTree>
    <p:extLst>
      <p:ext uri="{BB962C8B-B14F-4D97-AF65-F5344CB8AC3E}">
        <p14:creationId xmlns:p14="http://schemas.microsoft.com/office/powerpoint/2010/main" val="2928637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68362"/>
          </a:xfrm>
        </p:spPr>
        <p:txBody>
          <a:bodyPr/>
          <a:lstStyle/>
          <a:p>
            <a:pPr eaLnBrk="1" hangingPunct="1"/>
            <a:r>
              <a:rPr lang="en-US" sz="4000" dirty="0" smtClean="0"/>
              <a:t>Example – Mass Percent</a:t>
            </a:r>
          </a:p>
        </p:txBody>
      </p:sp>
      <p:sp>
        <p:nvSpPr>
          <p:cNvPr id="21507" name="Rectangle 3"/>
          <p:cNvSpPr>
            <a:spLocks noGrp="1" noChangeArrowheads="1"/>
          </p:cNvSpPr>
          <p:nvPr>
            <p:ph type="body" idx="1"/>
          </p:nvPr>
        </p:nvSpPr>
        <p:spPr/>
        <p:txBody>
          <a:bodyPr/>
          <a:lstStyle/>
          <a:p>
            <a:pPr eaLnBrk="1" hangingPunct="1"/>
            <a:r>
              <a:rPr lang="en-US" dirty="0" smtClean="0"/>
              <a:t>How much of a 25.0% glucose solution is needed to get 56.1 g of glucose?</a:t>
            </a:r>
          </a:p>
        </p:txBody>
      </p:sp>
    </p:spTree>
    <p:extLst>
      <p:ext uri="{BB962C8B-B14F-4D97-AF65-F5344CB8AC3E}">
        <p14:creationId xmlns:p14="http://schemas.microsoft.com/office/powerpoint/2010/main" val="219866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529"/>
            <a:ext cx="5257800" cy="853059"/>
          </a:xfrm>
        </p:spPr>
        <p:txBody>
          <a:bodyPr/>
          <a:lstStyle/>
          <a:p>
            <a:r>
              <a:rPr lang="en-US" sz="2800" dirty="0" smtClean="0"/>
              <a:t>How do you prepare a solution?</a:t>
            </a:r>
            <a:endParaRPr lang="en-US" sz="2800" dirty="0"/>
          </a:p>
        </p:txBody>
      </p:sp>
      <p:pic>
        <p:nvPicPr>
          <p:cNvPr id="3" name="Picture 7" descr="12_Pg383_UnFigure"/>
          <p:cNvPicPr>
            <a:picLocks noChangeAspect="1" noChangeArrowheads="1"/>
          </p:cNvPicPr>
          <p:nvPr/>
        </p:nvPicPr>
        <p:blipFill>
          <a:blip r:embed="rId2" cstate="print"/>
          <a:srcRect/>
          <a:stretch>
            <a:fillRect/>
          </a:stretch>
        </p:blipFill>
        <p:spPr bwMode="auto">
          <a:xfrm>
            <a:off x="5867400" y="0"/>
            <a:ext cx="3276600" cy="6847176"/>
          </a:xfrm>
          <a:prstGeom prst="rect">
            <a:avLst/>
          </a:prstGeom>
          <a:noFill/>
        </p:spPr>
      </p:pic>
    </p:spTree>
    <p:extLst>
      <p:ext uri="{BB962C8B-B14F-4D97-AF65-F5344CB8AC3E}">
        <p14:creationId xmlns:p14="http://schemas.microsoft.com/office/powerpoint/2010/main" val="14469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Example - </a:t>
            </a:r>
            <a:r>
              <a:rPr lang="en-US" dirty="0" err="1" smtClean="0"/>
              <a:t>Molarity</a:t>
            </a:r>
            <a:r>
              <a:rPr lang="en-US" dirty="0" smtClean="0"/>
              <a:t>	</a:t>
            </a:r>
            <a:br>
              <a:rPr lang="en-US" dirty="0" smtClean="0"/>
            </a:br>
            <a:r>
              <a:rPr lang="en-US" dirty="0" smtClean="0"/>
              <a:t>M = moles/L</a:t>
            </a:r>
          </a:p>
        </p:txBody>
      </p:sp>
      <p:sp>
        <p:nvSpPr>
          <p:cNvPr id="22531" name="Rectangle 3"/>
          <p:cNvSpPr>
            <a:spLocks noGrp="1" noChangeArrowheads="1"/>
          </p:cNvSpPr>
          <p:nvPr>
            <p:ph type="body" idx="1"/>
          </p:nvPr>
        </p:nvSpPr>
        <p:spPr>
          <a:xfrm>
            <a:off x="457200" y="1752600"/>
            <a:ext cx="8229600" cy="2438400"/>
          </a:xfrm>
        </p:spPr>
        <p:txBody>
          <a:bodyPr/>
          <a:lstStyle/>
          <a:p>
            <a:pPr eaLnBrk="1" hangingPunct="1"/>
            <a:r>
              <a:rPr lang="en-US" dirty="0" smtClean="0"/>
              <a:t>What is the </a:t>
            </a:r>
            <a:r>
              <a:rPr lang="en-US" dirty="0" err="1" smtClean="0"/>
              <a:t>molarity</a:t>
            </a:r>
            <a:r>
              <a:rPr lang="en-US" dirty="0" smtClean="0"/>
              <a:t> of a sodium hydroxide solution that contains 24.6 g of </a:t>
            </a:r>
            <a:r>
              <a:rPr lang="en-US" dirty="0" err="1" smtClean="0"/>
              <a:t>NaOH</a:t>
            </a:r>
            <a:r>
              <a:rPr lang="en-US" dirty="0" smtClean="0"/>
              <a:t> dissolved to 500.0 </a:t>
            </a:r>
            <a:r>
              <a:rPr lang="en-US" dirty="0" err="1" smtClean="0"/>
              <a:t>mL</a:t>
            </a:r>
            <a:r>
              <a:rPr lang="en-US" dirty="0" smtClean="0"/>
              <a:t> total volume?</a:t>
            </a:r>
          </a:p>
        </p:txBody>
      </p:sp>
    </p:spTree>
    <p:extLst>
      <p:ext uri="{BB962C8B-B14F-4D97-AF65-F5344CB8AC3E}">
        <p14:creationId xmlns:p14="http://schemas.microsoft.com/office/powerpoint/2010/main" val="4019837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t>
            </a:r>
            <a:r>
              <a:rPr lang="en-US" dirty="0" err="1" smtClean="0"/>
              <a:t>Molarity</a:t>
            </a:r>
            <a:endParaRPr lang="en-US" dirty="0"/>
          </a:p>
        </p:txBody>
      </p:sp>
      <p:sp>
        <p:nvSpPr>
          <p:cNvPr id="23554" name="Rectangle 3"/>
          <p:cNvSpPr>
            <a:spLocks noGrp="1" noChangeArrowheads="1"/>
          </p:cNvSpPr>
          <p:nvPr>
            <p:ph idx="1"/>
          </p:nvPr>
        </p:nvSpPr>
        <p:spPr/>
        <p:txBody>
          <a:bodyPr/>
          <a:lstStyle/>
          <a:p>
            <a:pPr eaLnBrk="1" hangingPunct="1"/>
            <a:r>
              <a:rPr lang="en-US" smtClean="0"/>
              <a:t>Calculate the volume of a 2.50 M sugar solution containing 0.400 mol of sugar.</a:t>
            </a:r>
          </a:p>
        </p:txBody>
      </p:sp>
    </p:spTree>
    <p:extLst>
      <p:ext uri="{BB962C8B-B14F-4D97-AF65-F5344CB8AC3E}">
        <p14:creationId xmlns:p14="http://schemas.microsoft.com/office/powerpoint/2010/main" val="3209013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1138</Words>
  <Application>Microsoft Office PowerPoint</Application>
  <PresentationFormat>On-screen Show (4:3)</PresentationFormat>
  <Paragraphs>117</Paragraphs>
  <Slides>49</Slides>
  <Notes>1</Notes>
  <HiddenSlides>6</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Default Design</vt:lpstr>
      <vt:lpstr>Document</vt:lpstr>
      <vt:lpstr>CS ChemDraw Drawing</vt:lpstr>
      <vt:lpstr>Chapter 14</vt:lpstr>
      <vt:lpstr>How are solutions quantified?</vt:lpstr>
      <vt:lpstr>What is the mass percent of the solution?</vt:lpstr>
      <vt:lpstr>What is volume percent, v/v%?</vt:lpstr>
      <vt:lpstr>Example – Mass Percent</vt:lpstr>
      <vt:lpstr>Example – Mass Percent</vt:lpstr>
      <vt:lpstr>How do you prepare a solution?</vt:lpstr>
      <vt:lpstr>Example - Molarity  M = moles/L</vt:lpstr>
      <vt:lpstr>Example - Molarity</vt:lpstr>
      <vt:lpstr>Example - Molarity</vt:lpstr>
      <vt:lpstr>Example – Molarity </vt:lpstr>
      <vt:lpstr>Example – Units of Concentration</vt:lpstr>
      <vt:lpstr>Example – Units of Concentration</vt:lpstr>
      <vt:lpstr>How does concentration change during a dilution?</vt:lpstr>
      <vt:lpstr>Example - Dilutions</vt:lpstr>
      <vt:lpstr>Example - Dilution</vt:lpstr>
      <vt:lpstr>Solution Stoichiometry</vt:lpstr>
      <vt:lpstr>Example - Solution Stoichiometry</vt:lpstr>
      <vt:lpstr>Example - Solution Stoichiometry</vt:lpstr>
      <vt:lpstr>Example - Solution Stoichiometry</vt:lpstr>
      <vt:lpstr>Example - Solution Stoichiometry</vt:lpstr>
      <vt:lpstr>What are the common types of solutions?</vt:lpstr>
      <vt:lpstr>How does pressure affect gas solubility?</vt:lpstr>
      <vt:lpstr>PowerPoint Presentation</vt:lpstr>
      <vt:lpstr>Example - Henry’s Law </vt:lpstr>
      <vt:lpstr>Example - Solubility</vt:lpstr>
      <vt:lpstr>How do liquids mix into solutions?</vt:lpstr>
      <vt:lpstr>How do solids mix in solutions?</vt:lpstr>
      <vt:lpstr>What causes substances to dissolve?</vt:lpstr>
      <vt:lpstr>What is a solvent cage?</vt:lpstr>
      <vt:lpstr>How do ionic compounds dissociate?</vt:lpstr>
      <vt:lpstr>How are solubility and temperature related? </vt:lpstr>
      <vt:lpstr>How are solubility and temperature related?</vt:lpstr>
      <vt:lpstr>PowerPoint Presentation</vt:lpstr>
      <vt:lpstr>Example - Solutions</vt:lpstr>
      <vt:lpstr>What happens to a supersaturated solution if more solute is added? </vt:lpstr>
      <vt:lpstr>How do solutions differ? </vt:lpstr>
      <vt:lpstr>How does adding a solute change the properties of a solution? </vt:lpstr>
      <vt:lpstr>PowerPoint Presentation</vt:lpstr>
      <vt:lpstr>Example – Colligative Properties</vt:lpstr>
      <vt:lpstr>How does osmosis work?</vt:lpstr>
      <vt:lpstr>How does osmosis work?</vt:lpstr>
      <vt:lpstr>How does solution concentration affect red blood cells? </vt:lpstr>
      <vt:lpstr>PowerPoint Presentation</vt:lpstr>
      <vt:lpstr>PowerPoint Presentation</vt:lpstr>
      <vt:lpstr>PowerPoint Presentation</vt:lpstr>
      <vt:lpstr>PowerPoint Presentation</vt:lpstr>
      <vt:lpstr>PowerPoint Presentation</vt:lpstr>
      <vt:lpstr>More problems</vt:lpstr>
    </vt:vector>
  </TitlesOfParts>
  <Company>GCCCD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dc:title>
  <cp:lastModifiedBy>Diana Vance</cp:lastModifiedBy>
  <cp:revision>72</cp:revision>
  <dcterms:created xsi:type="dcterms:W3CDTF">2002-11-21T19:22:13Z</dcterms:created>
  <dcterms:modified xsi:type="dcterms:W3CDTF">2013-05-06T22:49:22Z</dcterms:modified>
</cp:coreProperties>
</file>